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59" r:id="rId3"/>
    <p:sldId id="257" r:id="rId4"/>
    <p:sldId id="285" r:id="rId5"/>
    <p:sldId id="284" r:id="rId6"/>
    <p:sldId id="283" r:id="rId7"/>
    <p:sldId id="282" r:id="rId8"/>
    <p:sldId id="303" r:id="rId9"/>
    <p:sldId id="281" r:id="rId10"/>
    <p:sldId id="296" r:id="rId11"/>
    <p:sldId id="295" r:id="rId12"/>
    <p:sldId id="297" r:id="rId13"/>
    <p:sldId id="294" r:id="rId14"/>
    <p:sldId id="293" r:id="rId15"/>
    <p:sldId id="272" r:id="rId16"/>
    <p:sldId id="286" r:id="rId17"/>
    <p:sldId id="302" r:id="rId18"/>
    <p:sldId id="287" r:id="rId19"/>
    <p:sldId id="301" r:id="rId20"/>
    <p:sldId id="300" r:id="rId21"/>
    <p:sldId id="260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03A872-D0FE-461C-98DC-3A3C4AB0CA2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E03ADA9-654B-4F1A-8037-9D73C0C93367}">
      <dgm:prSet phldrT="[Texto]"/>
      <dgm:spPr/>
      <dgm:t>
        <a:bodyPr/>
        <a:lstStyle/>
        <a:p>
          <a:r>
            <a:rPr lang="es-ES" dirty="0"/>
            <a:t>Empresa</a:t>
          </a:r>
        </a:p>
      </dgm:t>
    </dgm:pt>
    <dgm:pt modelId="{EB3C6015-A9F1-430D-9473-AED0C8937BC7}" type="parTrans" cxnId="{ABDAF605-D9C3-42ED-8356-13CFFCFCED1E}">
      <dgm:prSet/>
      <dgm:spPr/>
      <dgm:t>
        <a:bodyPr/>
        <a:lstStyle/>
        <a:p>
          <a:endParaRPr lang="es-ES"/>
        </a:p>
      </dgm:t>
    </dgm:pt>
    <dgm:pt modelId="{C96CC98B-9A2A-4087-912A-7DFB2DFAF0D8}" type="sibTrans" cxnId="{ABDAF605-D9C3-42ED-8356-13CFFCFCED1E}">
      <dgm:prSet/>
      <dgm:spPr/>
      <dgm:t>
        <a:bodyPr/>
        <a:lstStyle/>
        <a:p>
          <a:endParaRPr lang="es-ES"/>
        </a:p>
      </dgm:t>
    </dgm:pt>
    <dgm:pt modelId="{E43E3CF2-F408-4C57-B0D4-F6A84CEB9FC5}">
      <dgm:prSet phldrT="[Texto]"/>
      <dgm:spPr/>
      <dgm:t>
        <a:bodyPr/>
        <a:lstStyle/>
        <a:p>
          <a:r>
            <a:rPr lang="es-ES" dirty="0"/>
            <a:t>Individuo</a:t>
          </a:r>
        </a:p>
      </dgm:t>
    </dgm:pt>
    <dgm:pt modelId="{13A0DC57-9F14-4AA5-98C7-E16A395F2591}" type="parTrans" cxnId="{E16872F2-3DEE-4C1B-AFE6-7E2F1D841285}">
      <dgm:prSet/>
      <dgm:spPr/>
      <dgm:t>
        <a:bodyPr/>
        <a:lstStyle/>
        <a:p>
          <a:endParaRPr lang="es-ES"/>
        </a:p>
      </dgm:t>
    </dgm:pt>
    <dgm:pt modelId="{C78F4255-CA14-4DF1-85C3-8968C97871FB}" type="sibTrans" cxnId="{E16872F2-3DEE-4C1B-AFE6-7E2F1D841285}">
      <dgm:prSet/>
      <dgm:spPr/>
      <dgm:t>
        <a:bodyPr/>
        <a:lstStyle/>
        <a:p>
          <a:endParaRPr lang="es-ES"/>
        </a:p>
      </dgm:t>
    </dgm:pt>
    <dgm:pt modelId="{7D46BAA8-0DC9-449D-A07F-8AF9AC1048A6}">
      <dgm:prSet phldrT="[Texto]"/>
      <dgm:spPr/>
      <dgm:t>
        <a:bodyPr/>
        <a:lstStyle/>
        <a:p>
          <a:r>
            <a:rPr lang="es-ES" dirty="0"/>
            <a:t>Comunidad</a:t>
          </a:r>
        </a:p>
      </dgm:t>
    </dgm:pt>
    <dgm:pt modelId="{773CCF1D-76A9-4716-9352-967FA0F811C9}" type="parTrans" cxnId="{3734FBAF-77AD-4E9F-ACA8-EBC807C2CDC1}">
      <dgm:prSet/>
      <dgm:spPr/>
      <dgm:t>
        <a:bodyPr/>
        <a:lstStyle/>
        <a:p>
          <a:endParaRPr lang="es-ES"/>
        </a:p>
      </dgm:t>
    </dgm:pt>
    <dgm:pt modelId="{9FFC4207-8F12-46E8-BDAA-BF4CFD66755D}" type="sibTrans" cxnId="{3734FBAF-77AD-4E9F-ACA8-EBC807C2CDC1}">
      <dgm:prSet/>
      <dgm:spPr/>
      <dgm:t>
        <a:bodyPr/>
        <a:lstStyle/>
        <a:p>
          <a:endParaRPr lang="es-ES"/>
        </a:p>
      </dgm:t>
    </dgm:pt>
    <dgm:pt modelId="{D654875B-D733-4FE5-8116-C8C61360ECBF}" type="pres">
      <dgm:prSet presAssocID="{AB03A872-D0FE-461C-98DC-3A3C4AB0CA2D}" presName="cycle" presStyleCnt="0">
        <dgm:presLayoutVars>
          <dgm:dir/>
          <dgm:resizeHandles val="exact"/>
        </dgm:presLayoutVars>
      </dgm:prSet>
      <dgm:spPr/>
    </dgm:pt>
    <dgm:pt modelId="{59F0AAF1-C5A7-4B87-9A8F-1B38C4A9687C}" type="pres">
      <dgm:prSet presAssocID="{7E03ADA9-654B-4F1A-8037-9D73C0C93367}" presName="node" presStyleLbl="node1" presStyleIdx="0" presStyleCnt="3">
        <dgm:presLayoutVars>
          <dgm:bulletEnabled val="1"/>
        </dgm:presLayoutVars>
      </dgm:prSet>
      <dgm:spPr/>
    </dgm:pt>
    <dgm:pt modelId="{B23144A8-7834-49A5-A370-59CFBBDEE86F}" type="pres">
      <dgm:prSet presAssocID="{C96CC98B-9A2A-4087-912A-7DFB2DFAF0D8}" presName="sibTrans" presStyleLbl="sibTrans2D1" presStyleIdx="0" presStyleCnt="3"/>
      <dgm:spPr/>
    </dgm:pt>
    <dgm:pt modelId="{E374FCE5-D6A6-4D58-B07A-66B49EB01813}" type="pres">
      <dgm:prSet presAssocID="{C96CC98B-9A2A-4087-912A-7DFB2DFAF0D8}" presName="connectorText" presStyleLbl="sibTrans2D1" presStyleIdx="0" presStyleCnt="3"/>
      <dgm:spPr/>
    </dgm:pt>
    <dgm:pt modelId="{DAC86F8D-C573-4DC6-80D2-2459A1004662}" type="pres">
      <dgm:prSet presAssocID="{E43E3CF2-F408-4C57-B0D4-F6A84CEB9FC5}" presName="node" presStyleLbl="node1" presStyleIdx="1" presStyleCnt="3">
        <dgm:presLayoutVars>
          <dgm:bulletEnabled val="1"/>
        </dgm:presLayoutVars>
      </dgm:prSet>
      <dgm:spPr/>
    </dgm:pt>
    <dgm:pt modelId="{54DAFEB5-B956-4F95-8EF6-47734ED669C1}" type="pres">
      <dgm:prSet presAssocID="{C78F4255-CA14-4DF1-85C3-8968C97871FB}" presName="sibTrans" presStyleLbl="sibTrans2D1" presStyleIdx="1" presStyleCnt="3"/>
      <dgm:spPr/>
    </dgm:pt>
    <dgm:pt modelId="{08711BB6-36C4-4CB7-883C-89810F9E9750}" type="pres">
      <dgm:prSet presAssocID="{C78F4255-CA14-4DF1-85C3-8968C97871FB}" presName="connectorText" presStyleLbl="sibTrans2D1" presStyleIdx="1" presStyleCnt="3"/>
      <dgm:spPr/>
    </dgm:pt>
    <dgm:pt modelId="{5DA27F83-2F96-402B-8A19-23A0B0B877ED}" type="pres">
      <dgm:prSet presAssocID="{7D46BAA8-0DC9-449D-A07F-8AF9AC1048A6}" presName="node" presStyleLbl="node1" presStyleIdx="2" presStyleCnt="3">
        <dgm:presLayoutVars>
          <dgm:bulletEnabled val="1"/>
        </dgm:presLayoutVars>
      </dgm:prSet>
      <dgm:spPr/>
    </dgm:pt>
    <dgm:pt modelId="{212F33C5-BE2F-4998-95F9-333EB45C6F56}" type="pres">
      <dgm:prSet presAssocID="{9FFC4207-8F12-46E8-BDAA-BF4CFD66755D}" presName="sibTrans" presStyleLbl="sibTrans2D1" presStyleIdx="2" presStyleCnt="3"/>
      <dgm:spPr/>
    </dgm:pt>
    <dgm:pt modelId="{9751CAE6-36A1-4B12-8453-B542B8F620AC}" type="pres">
      <dgm:prSet presAssocID="{9FFC4207-8F12-46E8-BDAA-BF4CFD66755D}" presName="connectorText" presStyleLbl="sibTrans2D1" presStyleIdx="2" presStyleCnt="3"/>
      <dgm:spPr/>
    </dgm:pt>
  </dgm:ptLst>
  <dgm:cxnLst>
    <dgm:cxn modelId="{ABDAF605-D9C3-42ED-8356-13CFFCFCED1E}" srcId="{AB03A872-D0FE-461C-98DC-3A3C4AB0CA2D}" destId="{7E03ADA9-654B-4F1A-8037-9D73C0C93367}" srcOrd="0" destOrd="0" parTransId="{EB3C6015-A9F1-430D-9473-AED0C8937BC7}" sibTransId="{C96CC98B-9A2A-4087-912A-7DFB2DFAF0D8}"/>
    <dgm:cxn modelId="{C5550843-6900-4854-9BF1-A8274112A3EA}" type="presOf" srcId="{7E03ADA9-654B-4F1A-8037-9D73C0C93367}" destId="{59F0AAF1-C5A7-4B87-9A8F-1B38C4A9687C}" srcOrd="0" destOrd="0" presId="urn:microsoft.com/office/officeart/2005/8/layout/cycle2"/>
    <dgm:cxn modelId="{FCCDE681-5527-46B7-9DE5-7AB96475725D}" type="presOf" srcId="{7D46BAA8-0DC9-449D-A07F-8AF9AC1048A6}" destId="{5DA27F83-2F96-402B-8A19-23A0B0B877ED}" srcOrd="0" destOrd="0" presId="urn:microsoft.com/office/officeart/2005/8/layout/cycle2"/>
    <dgm:cxn modelId="{92A25DA1-18C4-4101-8FA8-28DD5C3D2C61}" type="presOf" srcId="{C78F4255-CA14-4DF1-85C3-8968C97871FB}" destId="{54DAFEB5-B956-4F95-8EF6-47734ED669C1}" srcOrd="0" destOrd="0" presId="urn:microsoft.com/office/officeart/2005/8/layout/cycle2"/>
    <dgm:cxn modelId="{3734FBAF-77AD-4E9F-ACA8-EBC807C2CDC1}" srcId="{AB03A872-D0FE-461C-98DC-3A3C4AB0CA2D}" destId="{7D46BAA8-0DC9-449D-A07F-8AF9AC1048A6}" srcOrd="2" destOrd="0" parTransId="{773CCF1D-76A9-4716-9352-967FA0F811C9}" sibTransId="{9FFC4207-8F12-46E8-BDAA-BF4CFD66755D}"/>
    <dgm:cxn modelId="{DEB456BD-C327-4B7C-8432-2A6BB6263A20}" type="presOf" srcId="{9FFC4207-8F12-46E8-BDAA-BF4CFD66755D}" destId="{9751CAE6-36A1-4B12-8453-B542B8F620AC}" srcOrd="1" destOrd="0" presId="urn:microsoft.com/office/officeart/2005/8/layout/cycle2"/>
    <dgm:cxn modelId="{89A744C0-794D-46BD-9C20-93627A43C39C}" type="presOf" srcId="{9FFC4207-8F12-46E8-BDAA-BF4CFD66755D}" destId="{212F33C5-BE2F-4998-95F9-333EB45C6F56}" srcOrd="0" destOrd="0" presId="urn:microsoft.com/office/officeart/2005/8/layout/cycle2"/>
    <dgm:cxn modelId="{617847CC-B3BF-4E6F-B4F6-B492CF68B471}" type="presOf" srcId="{C96CC98B-9A2A-4087-912A-7DFB2DFAF0D8}" destId="{B23144A8-7834-49A5-A370-59CFBBDEE86F}" srcOrd="0" destOrd="0" presId="urn:microsoft.com/office/officeart/2005/8/layout/cycle2"/>
    <dgm:cxn modelId="{9F817CCF-88A6-4BF4-A431-3964851675DA}" type="presOf" srcId="{C78F4255-CA14-4DF1-85C3-8968C97871FB}" destId="{08711BB6-36C4-4CB7-883C-89810F9E9750}" srcOrd="1" destOrd="0" presId="urn:microsoft.com/office/officeart/2005/8/layout/cycle2"/>
    <dgm:cxn modelId="{E57A64D6-B8B6-40D4-B10E-F8D6BE444A45}" type="presOf" srcId="{AB03A872-D0FE-461C-98DC-3A3C4AB0CA2D}" destId="{D654875B-D733-4FE5-8116-C8C61360ECBF}" srcOrd="0" destOrd="0" presId="urn:microsoft.com/office/officeart/2005/8/layout/cycle2"/>
    <dgm:cxn modelId="{E16872F2-3DEE-4C1B-AFE6-7E2F1D841285}" srcId="{AB03A872-D0FE-461C-98DC-3A3C4AB0CA2D}" destId="{E43E3CF2-F408-4C57-B0D4-F6A84CEB9FC5}" srcOrd="1" destOrd="0" parTransId="{13A0DC57-9F14-4AA5-98C7-E16A395F2591}" sibTransId="{C78F4255-CA14-4DF1-85C3-8968C97871FB}"/>
    <dgm:cxn modelId="{3440B3F2-E948-4FB3-9CD0-82D4AE28257F}" type="presOf" srcId="{E43E3CF2-F408-4C57-B0D4-F6A84CEB9FC5}" destId="{DAC86F8D-C573-4DC6-80D2-2459A1004662}" srcOrd="0" destOrd="0" presId="urn:microsoft.com/office/officeart/2005/8/layout/cycle2"/>
    <dgm:cxn modelId="{A6375EF6-7D38-4FFE-AA31-04476B1CB653}" type="presOf" srcId="{C96CC98B-9A2A-4087-912A-7DFB2DFAF0D8}" destId="{E374FCE5-D6A6-4D58-B07A-66B49EB01813}" srcOrd="1" destOrd="0" presId="urn:microsoft.com/office/officeart/2005/8/layout/cycle2"/>
    <dgm:cxn modelId="{5B8CB328-4AE8-43D3-8224-16971B5AD2B8}" type="presParOf" srcId="{D654875B-D733-4FE5-8116-C8C61360ECBF}" destId="{59F0AAF1-C5A7-4B87-9A8F-1B38C4A9687C}" srcOrd="0" destOrd="0" presId="urn:microsoft.com/office/officeart/2005/8/layout/cycle2"/>
    <dgm:cxn modelId="{70B4785D-803C-4D32-B867-460944EE3B69}" type="presParOf" srcId="{D654875B-D733-4FE5-8116-C8C61360ECBF}" destId="{B23144A8-7834-49A5-A370-59CFBBDEE86F}" srcOrd="1" destOrd="0" presId="urn:microsoft.com/office/officeart/2005/8/layout/cycle2"/>
    <dgm:cxn modelId="{EB80C01F-5ED6-473D-8F5B-DAFEEF22B0A6}" type="presParOf" srcId="{B23144A8-7834-49A5-A370-59CFBBDEE86F}" destId="{E374FCE5-D6A6-4D58-B07A-66B49EB01813}" srcOrd="0" destOrd="0" presId="urn:microsoft.com/office/officeart/2005/8/layout/cycle2"/>
    <dgm:cxn modelId="{187BD341-5EDF-4940-8C04-0593367370CF}" type="presParOf" srcId="{D654875B-D733-4FE5-8116-C8C61360ECBF}" destId="{DAC86F8D-C573-4DC6-80D2-2459A1004662}" srcOrd="2" destOrd="0" presId="urn:microsoft.com/office/officeart/2005/8/layout/cycle2"/>
    <dgm:cxn modelId="{A096FB2E-5CC8-49E8-890F-B4062F178C98}" type="presParOf" srcId="{D654875B-D733-4FE5-8116-C8C61360ECBF}" destId="{54DAFEB5-B956-4F95-8EF6-47734ED669C1}" srcOrd="3" destOrd="0" presId="urn:microsoft.com/office/officeart/2005/8/layout/cycle2"/>
    <dgm:cxn modelId="{9C52703B-885F-4115-B633-3E4B4B03670D}" type="presParOf" srcId="{54DAFEB5-B956-4F95-8EF6-47734ED669C1}" destId="{08711BB6-36C4-4CB7-883C-89810F9E9750}" srcOrd="0" destOrd="0" presId="urn:microsoft.com/office/officeart/2005/8/layout/cycle2"/>
    <dgm:cxn modelId="{2AA327FE-AE60-4F3A-BD3A-84F4B300F802}" type="presParOf" srcId="{D654875B-D733-4FE5-8116-C8C61360ECBF}" destId="{5DA27F83-2F96-402B-8A19-23A0B0B877ED}" srcOrd="4" destOrd="0" presId="urn:microsoft.com/office/officeart/2005/8/layout/cycle2"/>
    <dgm:cxn modelId="{17522AFE-6581-44E5-B082-14A091D7913C}" type="presParOf" srcId="{D654875B-D733-4FE5-8116-C8C61360ECBF}" destId="{212F33C5-BE2F-4998-95F9-333EB45C6F56}" srcOrd="5" destOrd="0" presId="urn:microsoft.com/office/officeart/2005/8/layout/cycle2"/>
    <dgm:cxn modelId="{2F5E8A7D-2897-488D-801A-08A187D30020}" type="presParOf" srcId="{212F33C5-BE2F-4998-95F9-333EB45C6F56}" destId="{9751CAE6-36A1-4B12-8453-B542B8F620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0AAF1-C5A7-4B87-9A8F-1B38C4A9687C}">
      <dsp:nvSpPr>
        <dsp:cNvPr id="0" name=""/>
        <dsp:cNvSpPr/>
      </dsp:nvSpPr>
      <dsp:spPr>
        <a:xfrm>
          <a:off x="3377431" y="256"/>
          <a:ext cx="1474737" cy="1474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Empresa</a:t>
          </a:r>
        </a:p>
      </dsp:txBody>
      <dsp:txXfrm>
        <a:off x="3593401" y="216226"/>
        <a:ext cx="1042797" cy="1042797"/>
      </dsp:txXfrm>
    </dsp:sp>
    <dsp:sp modelId="{B23144A8-7834-49A5-A370-59CFBBDEE86F}">
      <dsp:nvSpPr>
        <dsp:cNvPr id="0" name=""/>
        <dsp:cNvSpPr/>
      </dsp:nvSpPr>
      <dsp:spPr>
        <a:xfrm rot="3600000">
          <a:off x="4466813" y="1438550"/>
          <a:ext cx="392692" cy="497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4496265" y="1487083"/>
        <a:ext cx="274884" cy="298634"/>
      </dsp:txXfrm>
    </dsp:sp>
    <dsp:sp modelId="{DAC86F8D-C573-4DC6-80D2-2459A1004662}">
      <dsp:nvSpPr>
        <dsp:cNvPr id="0" name=""/>
        <dsp:cNvSpPr/>
      </dsp:nvSpPr>
      <dsp:spPr>
        <a:xfrm>
          <a:off x="4485265" y="1919080"/>
          <a:ext cx="1474737" cy="1474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Individuo</a:t>
          </a:r>
        </a:p>
      </dsp:txBody>
      <dsp:txXfrm>
        <a:off x="4701235" y="2135050"/>
        <a:ext cx="1042797" cy="1042797"/>
      </dsp:txXfrm>
    </dsp:sp>
    <dsp:sp modelId="{54DAFEB5-B956-4F95-8EF6-47734ED669C1}">
      <dsp:nvSpPr>
        <dsp:cNvPr id="0" name=""/>
        <dsp:cNvSpPr/>
      </dsp:nvSpPr>
      <dsp:spPr>
        <a:xfrm rot="10800000">
          <a:off x="3929567" y="2407587"/>
          <a:ext cx="392692" cy="497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 rot="10800000">
        <a:off x="4047375" y="2507132"/>
        <a:ext cx="274884" cy="298634"/>
      </dsp:txXfrm>
    </dsp:sp>
    <dsp:sp modelId="{5DA27F83-2F96-402B-8A19-23A0B0B877ED}">
      <dsp:nvSpPr>
        <dsp:cNvPr id="0" name=""/>
        <dsp:cNvSpPr/>
      </dsp:nvSpPr>
      <dsp:spPr>
        <a:xfrm>
          <a:off x="2269597" y="1919080"/>
          <a:ext cx="1474737" cy="1474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Comunidad</a:t>
          </a:r>
        </a:p>
      </dsp:txBody>
      <dsp:txXfrm>
        <a:off x="2485567" y="2135050"/>
        <a:ext cx="1042797" cy="1042797"/>
      </dsp:txXfrm>
    </dsp:sp>
    <dsp:sp modelId="{212F33C5-BE2F-4998-95F9-333EB45C6F56}">
      <dsp:nvSpPr>
        <dsp:cNvPr id="0" name=""/>
        <dsp:cNvSpPr/>
      </dsp:nvSpPr>
      <dsp:spPr>
        <a:xfrm rot="18000000">
          <a:off x="3358979" y="1457800"/>
          <a:ext cx="392692" cy="497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3388431" y="1608357"/>
        <a:ext cx="274884" cy="298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EC49C-E963-5044-AFD7-35E1B1CBADAC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106BB-5E8B-454D-811D-C77189FE54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6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0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3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9261C-64DD-4DC5-BA55-99D12045203F}" type="datetimeFigureOut">
              <a:rPr lang="es-AR" smtClean="0"/>
              <a:t>4/6/2019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727D-8167-4BF4-9166-2283859532D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56773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9261C-64DD-4DC5-BA55-99D12045203F}" type="datetimeFigureOut">
              <a:rPr lang="es-AR" smtClean="0"/>
              <a:t>4/6/2019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727D-8167-4BF4-9166-2283859532D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8165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9261C-64DD-4DC5-BA55-99D12045203F}" type="datetimeFigureOut">
              <a:rPr lang="es-AR" smtClean="0"/>
              <a:t>4/6/2019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727D-8167-4BF4-9166-2283859532D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9277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9261C-64DD-4DC5-BA55-99D12045203F}" type="datetimeFigureOut">
              <a:rPr lang="es-AR" smtClean="0"/>
              <a:t>4/6/2019</a:t>
            </a:fld>
            <a:endParaRPr lang="es-AR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727D-8167-4BF4-9166-2283859532D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8573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9261C-64DD-4DC5-BA55-99D12045203F}" type="datetimeFigureOut">
              <a:rPr lang="es-AR" smtClean="0"/>
              <a:t>4/6/2019</a:t>
            </a:fld>
            <a:endParaRPr lang="es-AR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727D-8167-4BF4-9166-2283859532D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4290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9261C-64DD-4DC5-BA55-99D12045203F}" type="datetimeFigureOut">
              <a:rPr lang="es-AR" smtClean="0"/>
              <a:t>4/6/2019</a:t>
            </a:fld>
            <a:endParaRPr lang="es-AR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727D-8167-4BF4-9166-2283859532D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6169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9261C-64DD-4DC5-BA55-99D12045203F}" type="datetimeFigureOut">
              <a:rPr lang="es-AR" smtClean="0"/>
              <a:t>4/6/2019</a:t>
            </a:fld>
            <a:endParaRPr lang="es-AR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727D-8167-4BF4-9166-2283859532D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18078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9261C-64DD-4DC5-BA55-99D12045203F}" type="datetimeFigureOut">
              <a:rPr lang="es-AR" smtClean="0"/>
              <a:t>4/6/2019</a:t>
            </a:fld>
            <a:endParaRPr lang="es-AR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727D-8167-4BF4-9166-2283859532D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5306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0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AR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9261C-64DD-4DC5-BA55-99D12045203F}" type="datetimeFigureOut">
              <a:rPr lang="es-AR" smtClean="0"/>
              <a:t>4/6/2019</a:t>
            </a:fld>
            <a:endParaRPr lang="es-AR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727D-8167-4BF4-9166-2283859532D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4934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9261C-64DD-4DC5-BA55-99D12045203F}" type="datetimeFigureOut">
              <a:rPr lang="es-AR" smtClean="0"/>
              <a:t>4/6/2019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727D-8167-4BF4-9166-2283859532D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78816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9261C-64DD-4DC5-BA55-99D12045203F}" type="datetimeFigureOut">
              <a:rPr lang="es-AR" smtClean="0"/>
              <a:t>4/6/2019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727D-8167-4BF4-9166-2283859532D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82587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67831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845387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75658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/>
          <p:cNvSpPr>
            <a:spLocks noGrp="1" noChangeArrowheads="1"/>
          </p:cNvSpPr>
          <p:nvPr>
            <p:ph type="dt" sz="half" idx="10"/>
          </p:nvPr>
        </p:nvSpPr>
        <p:spPr>
          <a:xfrm>
            <a:off x="3779838" y="4972050"/>
            <a:ext cx="1511300" cy="342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69261C-64DD-4DC5-BA55-99D12045203F}" type="datetimeFigureOut">
              <a:rPr lang="es-AR" smtClean="0"/>
              <a:t>4/6/2019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04166440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400702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880688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60835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91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282742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773272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590987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, gráfic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18977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1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4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1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7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ECDD-C0CF-4243-BEB2-64D19DC5F44E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3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  <a:endParaRPr lang="es-AR" altLang="es-AR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  <a:endParaRPr lang="es-AR" alt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9261C-64DD-4DC5-BA55-99D12045203F}" type="datetimeFigureOut">
              <a:rPr lang="es-AR" smtClean="0"/>
              <a:t>4/6/2019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8727D-8167-4BF4-9166-2283859532DB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7" name="Rectangle 10"/>
          <p:cNvSpPr>
            <a:spLocks/>
          </p:cNvSpPr>
          <p:nvPr/>
        </p:nvSpPr>
        <p:spPr bwMode="auto">
          <a:xfrm>
            <a:off x="323850" y="222647"/>
            <a:ext cx="8496300" cy="4670822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s-ES_tradnl" altLang="es-AR" sz="1500"/>
          </a:p>
        </p:txBody>
      </p:sp>
      <p:pic>
        <p:nvPicPr>
          <p:cNvPr id="1032" name="Picture 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17269"/>
            <a:ext cx="84963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52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NARANJA SI2019-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293"/>
            <a:ext cx="9144000" cy="3673614"/>
          </a:xfrm>
          <a:prstGeom prst="rect">
            <a:avLst/>
          </a:prstGeom>
        </p:spPr>
      </p:pic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80" y="3521104"/>
            <a:ext cx="3354740" cy="125635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37" y="4135750"/>
            <a:ext cx="1289286" cy="508885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98" y="4135750"/>
            <a:ext cx="1290994" cy="508885"/>
          </a:xfrm>
          <a:prstGeom prst="rect">
            <a:avLst/>
          </a:prstGeom>
        </p:spPr>
      </p:pic>
      <p:pic>
        <p:nvPicPr>
          <p:cNvPr id="2" name="Picture 1" descr="LOGO FONDO COLOR SI2019-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09" y="-80402"/>
            <a:ext cx="6649530" cy="32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29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0" y="0"/>
            <a:ext cx="7642422" cy="5102567"/>
          </a:xfrm>
        </p:spPr>
      </p:pic>
    </p:spTree>
    <p:extLst>
      <p:ext uri="{BB962C8B-B14F-4D97-AF65-F5344CB8AC3E}">
        <p14:creationId xmlns:p14="http://schemas.microsoft.com/office/powerpoint/2010/main" val="91747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5" y="241052"/>
            <a:ext cx="6983895" cy="4662121"/>
          </a:xfrm>
        </p:spPr>
      </p:pic>
    </p:spTree>
    <p:extLst>
      <p:ext uri="{BB962C8B-B14F-4D97-AF65-F5344CB8AC3E}">
        <p14:creationId xmlns:p14="http://schemas.microsoft.com/office/powerpoint/2010/main" val="427835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4" y="0"/>
            <a:ext cx="7744906" cy="5171370"/>
          </a:xfrm>
        </p:spPr>
      </p:pic>
    </p:spTree>
    <p:extLst>
      <p:ext uri="{BB962C8B-B14F-4D97-AF65-F5344CB8AC3E}">
        <p14:creationId xmlns:p14="http://schemas.microsoft.com/office/powerpoint/2010/main" val="286449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0"/>
            <a:ext cx="84946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86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02"/>
            <a:ext cx="1717040" cy="9664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video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ctr"/>
            <a:r>
              <a:rPr lang="es-AR" sz="4000" dirty="0"/>
              <a:t>Difusión de lo técnico</a:t>
            </a:r>
          </a:p>
        </p:txBody>
      </p:sp>
    </p:spTree>
    <p:extLst>
      <p:ext uri="{BB962C8B-B14F-4D97-AF65-F5344CB8AC3E}">
        <p14:creationId xmlns:p14="http://schemas.microsoft.com/office/powerpoint/2010/main" val="137243702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02"/>
            <a:ext cx="1717040" cy="9664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28650" y="1557129"/>
            <a:ext cx="7886700" cy="3075593"/>
          </a:xfrm>
        </p:spPr>
        <p:txBody>
          <a:bodyPr/>
          <a:lstStyle/>
          <a:p>
            <a:r>
              <a:rPr lang="es-AR" sz="2800" dirty="0"/>
              <a:t>Técnicos Electrónicos y Electromecánicos.</a:t>
            </a:r>
          </a:p>
          <a:p>
            <a:r>
              <a:rPr lang="es-AR" sz="2800" dirty="0"/>
              <a:t>Inclusión social.</a:t>
            </a:r>
          </a:p>
          <a:p>
            <a:r>
              <a:rPr lang="es-AR" sz="2800" dirty="0"/>
              <a:t>Excelencia académica y medición.</a:t>
            </a:r>
          </a:p>
          <a:p>
            <a:r>
              <a:rPr lang="es-AR" sz="2800" dirty="0"/>
              <a:t>Formación para la Universidad.</a:t>
            </a:r>
            <a:br>
              <a:rPr lang="es-AR" sz="2800" dirty="0"/>
            </a:br>
            <a:r>
              <a:rPr lang="es-AR" sz="2800" dirty="0"/>
              <a:t>(ITBA – UBA XXI – UTN)</a:t>
            </a:r>
          </a:p>
          <a:p>
            <a:r>
              <a:rPr lang="es-AR" sz="2800" dirty="0"/>
              <a:t>Articulación con otras escuelas y comunidad.</a:t>
            </a:r>
          </a:p>
          <a:p>
            <a:endParaRPr lang="es-A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8075240" cy="857250"/>
          </a:xfrm>
        </p:spPr>
        <p:txBody>
          <a:bodyPr/>
          <a:lstStyle/>
          <a:p>
            <a:pPr algn="ctr"/>
            <a:r>
              <a:rPr lang="es-AR" sz="3200" dirty="0"/>
              <a:t>Escuela Técnica Roberto </a:t>
            </a:r>
            <a:r>
              <a:rPr lang="es-AR" sz="3200" dirty="0" err="1"/>
              <a:t>Rocca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89763704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273843"/>
            <a:ext cx="8467536" cy="4762703"/>
          </a:xfrm>
        </p:spPr>
      </p:pic>
    </p:spTree>
    <p:extLst>
      <p:ext uri="{BB962C8B-B14F-4D97-AF65-F5344CB8AC3E}">
        <p14:creationId xmlns:p14="http://schemas.microsoft.com/office/powerpoint/2010/main" val="1443329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02"/>
            <a:ext cx="1717040" cy="9664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28650" y="1610139"/>
            <a:ext cx="7886700" cy="3022584"/>
          </a:xfrm>
        </p:spPr>
        <p:txBody>
          <a:bodyPr/>
          <a:lstStyle/>
          <a:p>
            <a:r>
              <a:rPr lang="es-AR" altLang="es-AR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Fortalecimiento de ciclo básico: 1er año en 2019</a:t>
            </a:r>
          </a:p>
          <a:p>
            <a:pPr lvl="1"/>
            <a:r>
              <a:rPr lang="es-AR" altLang="es-AR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Desarrollo de Guías de trabajo para el aula</a:t>
            </a:r>
          </a:p>
          <a:p>
            <a:pPr lvl="1"/>
            <a:r>
              <a:rPr lang="es-AR" altLang="es-AR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Formación docente</a:t>
            </a:r>
          </a:p>
          <a:p>
            <a:pPr lvl="1"/>
            <a:r>
              <a:rPr lang="es-AR" altLang="es-AR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Acompañamiento de formadores en escuelas</a:t>
            </a:r>
          </a:p>
          <a:p>
            <a:pPr marL="342900" lvl="1" indent="0">
              <a:buNone/>
            </a:pPr>
            <a:endParaRPr lang="es-AR" altLang="es-AR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s-AR" altLang="es-AR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Fortalecimiento de últimos años de secundaria</a:t>
            </a:r>
          </a:p>
          <a:p>
            <a:pPr lvl="1"/>
            <a:r>
              <a:rPr lang="es-AR" altLang="es-AR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Formación docente</a:t>
            </a:r>
          </a:p>
          <a:p>
            <a:pPr lvl="2"/>
            <a:r>
              <a:rPr lang="es-AR" altLang="es-AR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Cursos y seminarios abiertos a todos los docentes de matemática de la escuela</a:t>
            </a:r>
          </a:p>
          <a:p>
            <a:pPr lvl="1"/>
            <a:r>
              <a:rPr lang="es-AR" altLang="es-AR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Formación alumnos</a:t>
            </a:r>
          </a:p>
          <a:p>
            <a:endParaRPr lang="es-A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s-AR" sz="3100" dirty="0"/>
              <a:t>MATEMÁTICA PARA ESCUELAS TÉCNICAS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33340169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94" y="2603471"/>
            <a:ext cx="419477" cy="41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instagra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31" y="2517605"/>
            <a:ext cx="457301" cy="4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489850" y="2633482"/>
            <a:ext cx="1674186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AR" sz="1350" dirty="0" err="1"/>
              <a:t>TecnicaRRocca</a:t>
            </a:r>
            <a:endParaRPr lang="es-AR" sz="1350" dirty="0"/>
          </a:p>
        </p:txBody>
      </p:sp>
      <p:sp>
        <p:nvSpPr>
          <p:cNvPr id="7" name="CuadroTexto 6"/>
          <p:cNvSpPr txBox="1"/>
          <p:nvPr/>
        </p:nvSpPr>
        <p:spPr>
          <a:xfrm>
            <a:off x="2140511" y="2604303"/>
            <a:ext cx="164096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base"/>
            <a:r>
              <a:rPr lang="es-AR" sz="1350" dirty="0" err="1"/>
              <a:t>escuelaTecnicaRocca</a:t>
            </a:r>
            <a:endParaRPr lang="es-AR" sz="1350" dirty="0"/>
          </a:p>
        </p:txBody>
      </p:sp>
      <p:pic>
        <p:nvPicPr>
          <p:cNvPr id="4" name="Picture 6" descr="facebook, squar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77" y="2608599"/>
            <a:ext cx="349848" cy="34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0" y="1448909"/>
            <a:ext cx="9144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AR" sz="4000" dirty="0"/>
              <a:t>www.tecnicarobertorocca.edu.ar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487296" y="2651513"/>
            <a:ext cx="11790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AR" sz="1350" dirty="0" err="1"/>
              <a:t>etrrar</a:t>
            </a:r>
            <a:endParaRPr lang="es-AR" sz="135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10" y="3829692"/>
            <a:ext cx="1876292" cy="4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0978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84" y="2569490"/>
            <a:ext cx="419477" cy="41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instagra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30" y="2542488"/>
            <a:ext cx="457301" cy="4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642149" y="2639850"/>
            <a:ext cx="1674186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AR" sz="1350" dirty="0" err="1"/>
              <a:t>ludovico.grillo</a:t>
            </a:r>
            <a:endParaRPr lang="es-AR" sz="1350" dirty="0"/>
          </a:p>
        </p:txBody>
      </p:sp>
      <p:sp>
        <p:nvSpPr>
          <p:cNvPr id="7" name="CuadroTexto 6"/>
          <p:cNvSpPr txBox="1"/>
          <p:nvPr/>
        </p:nvSpPr>
        <p:spPr>
          <a:xfrm>
            <a:off x="2259086" y="2629187"/>
            <a:ext cx="11790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AR" sz="1350" dirty="0" err="1"/>
              <a:t>ludovicogrillo</a:t>
            </a:r>
            <a:endParaRPr lang="es-AR" sz="1350" dirty="0"/>
          </a:p>
        </p:txBody>
      </p:sp>
      <p:pic>
        <p:nvPicPr>
          <p:cNvPr id="4" name="Picture 6" descr="facebook, squar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76" y="2614967"/>
            <a:ext cx="349848" cy="34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ogo linked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3" y="2596214"/>
            <a:ext cx="349848" cy="34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i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39" y="2542487"/>
            <a:ext cx="420992" cy="4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6709456" y="2656668"/>
            <a:ext cx="2025836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AR" sz="1350" dirty="0"/>
              <a:t>ludovico@etrr.edu.ar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0" y="1448909"/>
            <a:ext cx="9144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AR" sz="4000" dirty="0"/>
              <a:t>Ludovico Grillo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54" y="3968237"/>
            <a:ext cx="1876292" cy="4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5849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37" y="1215017"/>
            <a:ext cx="473232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spc="300" dirty="0" err="1">
                <a:solidFill>
                  <a:srgbClr val="FF6600"/>
                </a:solidFill>
              </a:rPr>
              <a:t>Técnicos</a:t>
            </a:r>
            <a:r>
              <a:rPr lang="en-US" sz="3700" b="1" spc="300" dirty="0">
                <a:solidFill>
                  <a:srgbClr val="FF6600"/>
                </a:solidFill>
              </a:rPr>
              <a:t> de </a:t>
            </a:r>
            <a:r>
              <a:rPr lang="en-US" sz="3700" b="1" spc="300" dirty="0" err="1">
                <a:solidFill>
                  <a:srgbClr val="FF6600"/>
                </a:solidFill>
              </a:rPr>
              <a:t>Calidad</a:t>
            </a:r>
            <a:endParaRPr lang="en-US" sz="3700" b="1" spc="3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874" y="1711693"/>
            <a:ext cx="37512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</a:t>
            </a:r>
            <a:r>
              <a:rPr lang="en-US" sz="2200" b="1" spc="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equipo</a:t>
            </a:r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sz="2200" b="1" spc="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ingeniero</a:t>
            </a:r>
            <a:endParaRPr lang="en-US" sz="2200" b="1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5537" y="4724569"/>
            <a:ext cx="2425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Escuela </a:t>
            </a:r>
            <a:r>
              <a:rPr lang="en-US" sz="700" spc="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Técnica</a:t>
            </a:r>
            <a:r>
              <a:rPr lang="en-US" sz="7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Roberto Rocca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4" y="1545877"/>
            <a:ext cx="3863324" cy="25755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92" y="386837"/>
            <a:ext cx="1876292" cy="4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724" y="1677823"/>
            <a:ext cx="50779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spc="300" dirty="0">
                <a:solidFill>
                  <a:srgbClr val="FFFFFF"/>
                </a:solidFill>
                <a:latin typeface="Calibri BOLD"/>
                <a:cs typeface="Calibri BOLD"/>
              </a:rPr>
              <a:t>GRACIAS!</a:t>
            </a:r>
          </a:p>
        </p:txBody>
      </p:sp>
      <p:pic>
        <p:nvPicPr>
          <p:cNvPr id="11" name="Picture 10" descr="LOGO FONDO COLOR SI2019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37" y="2042848"/>
            <a:ext cx="1898142" cy="9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7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24110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02"/>
            <a:ext cx="1717040" cy="9664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167270" y="205979"/>
            <a:ext cx="2829339" cy="857250"/>
          </a:xfrm>
        </p:spPr>
        <p:txBody>
          <a:bodyPr/>
          <a:lstStyle/>
          <a:p>
            <a:pPr algn="ctr"/>
            <a:r>
              <a:rPr lang="es-AR" dirty="0"/>
              <a:t>CONCEPCIÓN DEL DESARROLLO</a:t>
            </a:r>
          </a:p>
        </p:txBody>
      </p:sp>
    </p:spTree>
    <p:extLst>
      <p:ext uri="{BB962C8B-B14F-4D97-AF65-F5344CB8AC3E}">
        <p14:creationId xmlns:p14="http://schemas.microsoft.com/office/powerpoint/2010/main" val="167147364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02"/>
            <a:ext cx="1717040" cy="9664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48208" y="1781176"/>
            <a:ext cx="7772400" cy="1021556"/>
          </a:xfrm>
        </p:spPr>
        <p:txBody>
          <a:bodyPr/>
          <a:lstStyle/>
          <a:p>
            <a:pPr algn="ctr"/>
            <a:r>
              <a:rPr lang="es-AR" sz="4400" b="1" dirty="0"/>
              <a:t>DESARROLLO = EDUCACIÓN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45634" y="2802732"/>
            <a:ext cx="458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VENTAJA RELATIVA EN LA EDUCACIÓN TÉCNICA</a:t>
            </a:r>
          </a:p>
        </p:txBody>
      </p:sp>
    </p:spTree>
    <p:extLst>
      <p:ext uri="{BB962C8B-B14F-4D97-AF65-F5344CB8AC3E}">
        <p14:creationId xmlns:p14="http://schemas.microsoft.com/office/powerpoint/2010/main" val="224919936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02"/>
            <a:ext cx="1717040" cy="9664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4678" y="205979"/>
            <a:ext cx="8362122" cy="857250"/>
          </a:xfrm>
        </p:spPr>
        <p:txBody>
          <a:bodyPr/>
          <a:lstStyle/>
          <a:p>
            <a:pPr algn="ctr"/>
            <a:r>
              <a:rPr lang="es-AR" sz="3200" dirty="0"/>
              <a:t>PROGRAMAS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675861" y="1729979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8588" indent="-128588" algn="l" defTabSz="514350" rtl="0" eaLnBrk="1" fontAlgn="base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fontAlgn="base" hangingPunct="1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fontAlgn="base" hangingPunct="1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fontAlgn="base" hangingPunct="1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fontAlgn="base" hangingPunct="1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dirty="0"/>
              <a:t>GEN TÉCNICO</a:t>
            </a:r>
          </a:p>
          <a:p>
            <a:r>
              <a:rPr lang="es-AR" sz="2400" dirty="0"/>
              <a:t>PRÁCTICAS PROFESIONALIZANTES.</a:t>
            </a:r>
          </a:p>
          <a:p>
            <a:r>
              <a:rPr lang="es-AR" sz="2400" dirty="0"/>
              <a:t>DIFUSIÓN DE LO TÉCNICO</a:t>
            </a:r>
          </a:p>
          <a:p>
            <a:r>
              <a:rPr lang="es-AR" sz="2400" dirty="0"/>
              <a:t>ESCUELA TÉCNICA ROBERTO ROCCA</a:t>
            </a:r>
          </a:p>
          <a:p>
            <a:r>
              <a:rPr lang="es-AR" sz="2400" dirty="0"/>
              <a:t>MATEMÁTICA PARA ESCUELAS TÉCNICAS</a:t>
            </a:r>
          </a:p>
        </p:txBody>
      </p:sp>
    </p:spTree>
    <p:extLst>
      <p:ext uri="{BB962C8B-B14F-4D97-AF65-F5344CB8AC3E}">
        <p14:creationId xmlns:p14="http://schemas.microsoft.com/office/powerpoint/2010/main" val="170010502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02"/>
            <a:ext cx="1717040" cy="9664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28650" y="1623391"/>
            <a:ext cx="7886700" cy="3009332"/>
          </a:xfrm>
        </p:spPr>
        <p:txBody>
          <a:bodyPr/>
          <a:lstStyle/>
          <a:p>
            <a:pPr marL="0" indent="0" algn="ctr">
              <a:buNone/>
            </a:pPr>
            <a:r>
              <a:rPr lang="es-AR" sz="2800" dirty="0"/>
              <a:t>TRABAJO CONJUNTO CON ESCUELAS TÉCNICAS.</a:t>
            </a:r>
          </a:p>
          <a:p>
            <a:endParaRPr lang="es-AR" sz="2800" dirty="0"/>
          </a:p>
          <a:p>
            <a:r>
              <a:rPr lang="es-AR" sz="2800" dirty="0"/>
              <a:t>Evaluación.</a:t>
            </a:r>
          </a:p>
          <a:p>
            <a:r>
              <a:rPr lang="es-AR" sz="2800" dirty="0"/>
              <a:t>Apoyo en capacitación  e infraestructura.</a:t>
            </a:r>
          </a:p>
          <a:p>
            <a:r>
              <a:rPr lang="es-AR" sz="2800" dirty="0"/>
              <a:t>Proyectos conjuntos.</a:t>
            </a:r>
          </a:p>
          <a:p>
            <a:pPr lvl="1"/>
            <a:r>
              <a:rPr lang="es-AR" sz="2800" dirty="0"/>
              <a:t>2018 Lancha Eléctrica. (video)</a:t>
            </a:r>
          </a:p>
          <a:p>
            <a:endParaRPr lang="es-A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ctr"/>
            <a:r>
              <a:rPr lang="es-AR" sz="4000" dirty="0"/>
              <a:t>Gen Técnico</a:t>
            </a:r>
          </a:p>
        </p:txBody>
      </p:sp>
    </p:spTree>
    <p:extLst>
      <p:ext uri="{BB962C8B-B14F-4D97-AF65-F5344CB8AC3E}">
        <p14:creationId xmlns:p14="http://schemas.microsoft.com/office/powerpoint/2010/main" val="338570052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2816" y="204787"/>
            <a:ext cx="5704284" cy="373949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91A7-B979-461E-8BA8-28C695D9820A}" type="datetime3">
              <a:rPr lang="en-US" smtClean="0"/>
              <a:pPr/>
              <a:t>4 June 2019</a:t>
            </a:fld>
            <a:endParaRPr lang="en-US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273" y="129416"/>
            <a:ext cx="6871854" cy="50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9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02"/>
            <a:ext cx="1717040" cy="9664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28650" y="1716157"/>
            <a:ext cx="7886700" cy="2916566"/>
          </a:xfrm>
        </p:spPr>
        <p:txBody>
          <a:bodyPr/>
          <a:lstStyle/>
          <a:p>
            <a:r>
              <a:rPr lang="es-AR" sz="2800" dirty="0"/>
              <a:t>La relación educación e industria.</a:t>
            </a:r>
          </a:p>
          <a:p>
            <a:r>
              <a:rPr lang="es-AR" sz="2800" dirty="0"/>
              <a:t>La oportunidad de acercarlos a tecnología de punta:</a:t>
            </a:r>
          </a:p>
          <a:p>
            <a:pPr lvl="1"/>
            <a:r>
              <a:rPr lang="es-AR" sz="2800" dirty="0"/>
              <a:t>Simulador de Grúas.</a:t>
            </a:r>
          </a:p>
          <a:p>
            <a:pPr lvl="1"/>
            <a:r>
              <a:rPr lang="es-AR" sz="2800" dirty="0"/>
              <a:t>Smart </a:t>
            </a:r>
            <a:r>
              <a:rPr lang="es-AR" sz="2800" dirty="0" err="1"/>
              <a:t>Helmet</a:t>
            </a:r>
            <a:endParaRPr lang="es-AR" sz="2800" dirty="0"/>
          </a:p>
          <a:p>
            <a:pPr lvl="1"/>
            <a:r>
              <a:rPr lang="es-AR" sz="2800" dirty="0"/>
              <a:t>Software de Seguridad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ctr"/>
            <a:r>
              <a:rPr lang="es-AR" sz="4000" dirty="0"/>
              <a:t>Prácticas </a:t>
            </a:r>
            <a:r>
              <a:rPr lang="es-AR" sz="4000" dirty="0" err="1"/>
              <a:t>Profesionalizantes</a:t>
            </a:r>
            <a:r>
              <a:rPr lang="es-A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37257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2" y="-216487"/>
            <a:ext cx="8392336" cy="5602331"/>
          </a:xfrm>
        </p:spPr>
      </p:pic>
    </p:spTree>
    <p:extLst>
      <p:ext uri="{BB962C8B-B14F-4D97-AF65-F5344CB8AC3E}">
        <p14:creationId xmlns:p14="http://schemas.microsoft.com/office/powerpoint/2010/main" val="3824116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forme GMS presentac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202</Words>
  <Application>Microsoft Office PowerPoint</Application>
  <PresentationFormat>Presentación en pantalla (16:9)</PresentationFormat>
  <Paragraphs>57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BOLD</vt:lpstr>
      <vt:lpstr>Calibri Light</vt:lpstr>
      <vt:lpstr>Verdana</vt:lpstr>
      <vt:lpstr>Office Theme</vt:lpstr>
      <vt:lpstr>Informe GMS presentacion</vt:lpstr>
      <vt:lpstr>Presentación de PowerPoint</vt:lpstr>
      <vt:lpstr>Presentación de PowerPoint</vt:lpstr>
      <vt:lpstr>CONCEPCIÓN DEL DESARROLLO</vt:lpstr>
      <vt:lpstr>DESARROLLO = EDUCACIÓN</vt:lpstr>
      <vt:lpstr>PROGRAMAS</vt:lpstr>
      <vt:lpstr>Gen Técnico</vt:lpstr>
      <vt:lpstr>Presentación de PowerPoint</vt:lpstr>
      <vt:lpstr>Prácticas Profesionalizantes.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Difusión de lo técnico</vt:lpstr>
      <vt:lpstr>Escuela Técnica Roberto Rocca</vt:lpstr>
      <vt:lpstr>Presentación de PowerPoint</vt:lpstr>
      <vt:lpstr>MATEMÁTICA PARA ESCUELAS TÉCNICAS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Verónica</cp:lastModifiedBy>
  <cp:revision>28</cp:revision>
  <dcterms:created xsi:type="dcterms:W3CDTF">2019-04-23T13:51:10Z</dcterms:created>
  <dcterms:modified xsi:type="dcterms:W3CDTF">2019-06-04T23:05:17Z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1433158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