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6"/>
  </p:notesMasterIdLst>
  <p:sldIdLst>
    <p:sldId id="259" r:id="rId2"/>
    <p:sldId id="257" r:id="rId3"/>
    <p:sldId id="264" r:id="rId4"/>
    <p:sldId id="1616" r:id="rId5"/>
    <p:sldId id="1617" r:id="rId6"/>
    <p:sldId id="1623" r:id="rId7"/>
    <p:sldId id="1624" r:id="rId8"/>
    <p:sldId id="1619" r:id="rId9"/>
    <p:sldId id="1620" r:id="rId10"/>
    <p:sldId id="1621" r:id="rId11"/>
    <p:sldId id="1627" r:id="rId12"/>
    <p:sldId id="1622" r:id="rId13"/>
    <p:sldId id="1626" r:id="rId14"/>
    <p:sldId id="260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os\Documentos\Kotra\aux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AR" sz="1600" b="1" dirty="0">
                <a:solidFill>
                  <a:schemeClr val="tx1"/>
                </a:solidFill>
              </a:rPr>
              <a:t>Incorporaciones [GW] al 2030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27029521510359411"/>
          <c:y val="0.25058327194647845"/>
          <c:w val="0.63124726076116711"/>
          <c:h val="0.6854890465861871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Hoja1!$L$35</c:f>
              <c:strCache>
                <c:ptCount val="1"/>
                <c:pt idx="0">
                  <c:v>2030 Efficient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23000">
                  <a:schemeClr val="accent1">
                    <a:lumMod val="40000"/>
                    <a:lumOff val="60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Hoja1!$J$36:$J$39</c:f>
              <c:strCache>
                <c:ptCount val="4"/>
                <c:pt idx="0">
                  <c:v>Thermal</c:v>
                </c:pt>
                <c:pt idx="1">
                  <c:v>Nuclear</c:v>
                </c:pt>
                <c:pt idx="2">
                  <c:v>Hydro</c:v>
                </c:pt>
                <c:pt idx="3">
                  <c:v>Renewable</c:v>
                </c:pt>
              </c:strCache>
            </c:strRef>
          </c:cat>
          <c:val>
            <c:numRef>
              <c:f>Hoja1!$L$36:$L$39</c:f>
              <c:numCache>
                <c:formatCode>0.0</c:formatCode>
                <c:ptCount val="4"/>
                <c:pt idx="0">
                  <c:v>7.15</c:v>
                </c:pt>
                <c:pt idx="1">
                  <c:v>2</c:v>
                </c:pt>
                <c:pt idx="2">
                  <c:v>3</c:v>
                </c:pt>
                <c:pt idx="3">
                  <c:v>14.25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7-40C8-A81D-089E3C4019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41689424"/>
        <c:axId val="541687456"/>
      </c:barChart>
      <c:catAx>
        <c:axId val="541689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41687456"/>
        <c:crosses val="autoZero"/>
        <c:auto val="1"/>
        <c:lblAlgn val="ctr"/>
        <c:lblOffset val="100"/>
        <c:noMultiLvlLbl val="0"/>
      </c:catAx>
      <c:valAx>
        <c:axId val="54168745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4168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EC49C-E963-5044-AFD7-35E1B1CBADA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106BB-5E8B-454D-811D-C77189FE54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6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0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76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5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2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5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2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7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62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3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1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4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1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7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ECDD-C0CF-4243-BEB2-64D19DC5F44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3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NARANJA SI2019-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293"/>
            <a:ext cx="9144000" cy="3673614"/>
          </a:xfrm>
          <a:prstGeom prst="rect">
            <a:avLst/>
          </a:prstGeom>
        </p:spPr>
      </p:pic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80" y="3521104"/>
            <a:ext cx="3354740" cy="125635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37" y="4135750"/>
            <a:ext cx="1289286" cy="508885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98" y="4135750"/>
            <a:ext cx="1290994" cy="508885"/>
          </a:xfrm>
          <a:prstGeom prst="rect">
            <a:avLst/>
          </a:prstGeom>
        </p:spPr>
      </p:pic>
      <p:pic>
        <p:nvPicPr>
          <p:cNvPr id="2" name="Picture 1" descr="LOGO FONDO COLOR SI2019-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09" y="-80402"/>
            <a:ext cx="6649530" cy="32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29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47F6E8A8-08C5-4773-8A05-9DE552516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383" y="2302093"/>
            <a:ext cx="5872514" cy="2631151"/>
          </a:xfrm>
          <a:prstGeom prst="rect">
            <a:avLst/>
          </a:prstGeom>
        </p:spPr>
      </p:pic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E01109F-CDFF-4BCB-8DC3-81CB912B3554}"/>
              </a:ext>
            </a:extLst>
          </p:cNvPr>
          <p:cNvSpPr txBox="1"/>
          <p:nvPr/>
        </p:nvSpPr>
        <p:spPr>
          <a:xfrm>
            <a:off x="104470" y="1009447"/>
            <a:ext cx="83594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CRECIMIENTO DE MERCADO - RESULTADOS RENOVAR</a:t>
            </a:r>
          </a:p>
        </p:txBody>
      </p:sp>
      <p:sp>
        <p:nvSpPr>
          <p:cNvPr id="22" name="Diagrama de flujo: proceso alternativo 21">
            <a:extLst>
              <a:ext uri="{FF2B5EF4-FFF2-40B4-BE49-F238E27FC236}">
                <a16:creationId xmlns:a16="http://schemas.microsoft.com/office/drawing/2014/main" id="{18E16A5A-7520-4263-AE5C-BF24FB34FD9C}"/>
              </a:ext>
            </a:extLst>
          </p:cNvPr>
          <p:cNvSpPr/>
          <p:nvPr/>
        </p:nvSpPr>
        <p:spPr>
          <a:xfrm>
            <a:off x="176695" y="1548424"/>
            <a:ext cx="1345415" cy="549004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solidFill>
                  <a:schemeClr val="tx1"/>
                </a:solidFill>
              </a:rPr>
              <a:t>Ofertas</a:t>
            </a:r>
          </a:p>
          <a:p>
            <a:pPr algn="ctr"/>
            <a:r>
              <a:rPr lang="es-AR" sz="1600" dirty="0">
                <a:solidFill>
                  <a:schemeClr val="tx1"/>
                </a:solidFill>
              </a:rPr>
              <a:t>398</a:t>
            </a:r>
          </a:p>
        </p:txBody>
      </p:sp>
      <p:sp>
        <p:nvSpPr>
          <p:cNvPr id="23" name="Diagrama de flujo: proceso alternativo 22">
            <a:extLst>
              <a:ext uri="{FF2B5EF4-FFF2-40B4-BE49-F238E27FC236}">
                <a16:creationId xmlns:a16="http://schemas.microsoft.com/office/drawing/2014/main" id="{7EE87CA2-45C9-4CE9-95EC-72E9EFFFF3B7}"/>
              </a:ext>
            </a:extLst>
          </p:cNvPr>
          <p:cNvSpPr/>
          <p:nvPr/>
        </p:nvSpPr>
        <p:spPr>
          <a:xfrm>
            <a:off x="1897968" y="1554036"/>
            <a:ext cx="1345415" cy="543391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solidFill>
                  <a:schemeClr val="tx1"/>
                </a:solidFill>
              </a:rPr>
              <a:t>Adjudicadas</a:t>
            </a:r>
          </a:p>
          <a:p>
            <a:pPr algn="ctr"/>
            <a:r>
              <a:rPr lang="es-AR" sz="1600" dirty="0">
                <a:solidFill>
                  <a:schemeClr val="tx1"/>
                </a:solidFill>
              </a:rPr>
              <a:t>147</a:t>
            </a:r>
          </a:p>
        </p:txBody>
      </p:sp>
      <p:sp>
        <p:nvSpPr>
          <p:cNvPr id="24" name="Diagrama de flujo: proceso alternativo 23">
            <a:extLst>
              <a:ext uri="{FF2B5EF4-FFF2-40B4-BE49-F238E27FC236}">
                <a16:creationId xmlns:a16="http://schemas.microsoft.com/office/drawing/2014/main" id="{31D8E9FE-C327-40BD-9FF8-B82F866D16BF}"/>
              </a:ext>
            </a:extLst>
          </p:cNvPr>
          <p:cNvSpPr/>
          <p:nvPr/>
        </p:nvSpPr>
        <p:spPr>
          <a:xfrm>
            <a:off x="3723432" y="1550239"/>
            <a:ext cx="1512168" cy="564951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solidFill>
                  <a:schemeClr val="tx1"/>
                </a:solidFill>
              </a:rPr>
              <a:t>Inversión</a:t>
            </a:r>
          </a:p>
          <a:p>
            <a:pPr algn="ctr"/>
            <a:r>
              <a:rPr lang="es-AR" sz="1600" dirty="0">
                <a:solidFill>
                  <a:schemeClr val="tx1"/>
                </a:solidFill>
              </a:rPr>
              <a:t>7000 </a:t>
            </a:r>
            <a:r>
              <a:rPr lang="es-AR" sz="1400" dirty="0">
                <a:solidFill>
                  <a:schemeClr val="tx1"/>
                </a:solidFill>
              </a:rPr>
              <a:t>MMUSD</a:t>
            </a: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25" name="Diagrama de flujo: proceso alternativo 24">
            <a:extLst>
              <a:ext uri="{FF2B5EF4-FFF2-40B4-BE49-F238E27FC236}">
                <a16:creationId xmlns:a16="http://schemas.microsoft.com/office/drawing/2014/main" id="{6966C0C9-802E-44D8-8CCC-02BE9918F5AB}"/>
              </a:ext>
            </a:extLst>
          </p:cNvPr>
          <p:cNvSpPr/>
          <p:nvPr/>
        </p:nvSpPr>
        <p:spPr>
          <a:xfrm>
            <a:off x="5626961" y="1548424"/>
            <a:ext cx="1512168" cy="549003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solidFill>
                  <a:schemeClr val="tx1"/>
                </a:solidFill>
              </a:rPr>
              <a:t>Potencia</a:t>
            </a:r>
          </a:p>
          <a:p>
            <a:pPr algn="ctr"/>
            <a:r>
              <a:rPr lang="es-AR" sz="1600" dirty="0">
                <a:solidFill>
                  <a:schemeClr val="tx1"/>
                </a:solidFill>
              </a:rPr>
              <a:t>4,5 GW</a:t>
            </a:r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1A861FBF-2848-4FE9-9490-07897514D389}"/>
              </a:ext>
            </a:extLst>
          </p:cNvPr>
          <p:cNvSpPr/>
          <p:nvPr/>
        </p:nvSpPr>
        <p:spPr>
          <a:xfrm>
            <a:off x="3365873" y="1429048"/>
            <a:ext cx="216024" cy="70243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7A374A95-ED45-4CE5-92F3-1A342FDBB69F}"/>
              </a:ext>
            </a:extLst>
          </p:cNvPr>
          <p:cNvSpPr/>
          <p:nvPr/>
        </p:nvSpPr>
        <p:spPr>
          <a:xfrm>
            <a:off x="1587479" y="1412751"/>
            <a:ext cx="216024" cy="70243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932762C2-13ED-46AB-B32C-A202CECB4CE3}"/>
              </a:ext>
            </a:extLst>
          </p:cNvPr>
          <p:cNvSpPr/>
          <p:nvPr/>
        </p:nvSpPr>
        <p:spPr>
          <a:xfrm>
            <a:off x="5382097" y="1449451"/>
            <a:ext cx="175646" cy="70243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Flecha: doblada hacia arriba 30">
            <a:extLst>
              <a:ext uri="{FF2B5EF4-FFF2-40B4-BE49-F238E27FC236}">
                <a16:creationId xmlns:a16="http://schemas.microsoft.com/office/drawing/2014/main" id="{2A6F7121-C98B-48F5-87CD-EBBB44504064}"/>
              </a:ext>
            </a:extLst>
          </p:cNvPr>
          <p:cNvSpPr/>
          <p:nvPr/>
        </p:nvSpPr>
        <p:spPr>
          <a:xfrm flipV="1">
            <a:off x="7246032" y="1779669"/>
            <a:ext cx="338558" cy="317758"/>
          </a:xfrm>
          <a:prstGeom prst="bentUp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134C0560-194D-439B-9263-5608DA8EE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517757"/>
              </p:ext>
            </p:extLst>
          </p:nvPr>
        </p:nvGraphicFramePr>
        <p:xfrm>
          <a:off x="133331" y="2730935"/>
          <a:ext cx="3340344" cy="172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CuadroTexto 32">
            <a:extLst>
              <a:ext uri="{FF2B5EF4-FFF2-40B4-BE49-F238E27FC236}">
                <a16:creationId xmlns:a16="http://schemas.microsoft.com/office/drawing/2014/main" id="{89457396-1C66-4961-952E-D7A9F876E919}"/>
              </a:ext>
            </a:extLst>
          </p:cNvPr>
          <p:cNvSpPr txBox="1"/>
          <p:nvPr/>
        </p:nvSpPr>
        <p:spPr>
          <a:xfrm>
            <a:off x="1950041" y="3533931"/>
            <a:ext cx="159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+26,5 GW</a:t>
            </a:r>
          </a:p>
        </p:txBody>
      </p:sp>
    </p:spTree>
    <p:extLst>
      <p:ext uri="{BB962C8B-B14F-4D97-AF65-F5344CB8AC3E}">
        <p14:creationId xmlns:p14="http://schemas.microsoft.com/office/powerpoint/2010/main" val="344311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C120C6BA-76F9-447B-AC13-B1FE63305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0"/>
          <a:stretch/>
        </p:blipFill>
        <p:spPr bwMode="auto">
          <a:xfrm>
            <a:off x="1290176" y="1706208"/>
            <a:ext cx="7489341" cy="296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E01109F-CDFF-4BCB-8DC3-81CB912B3554}"/>
              </a:ext>
            </a:extLst>
          </p:cNvPr>
          <p:cNvSpPr txBox="1"/>
          <p:nvPr/>
        </p:nvSpPr>
        <p:spPr>
          <a:xfrm>
            <a:off x="104470" y="1136638"/>
            <a:ext cx="43656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INVERSIÓN EN RENOVABLES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8A02DB5-E851-4BB1-85C6-81510C30F81E}"/>
              </a:ext>
            </a:extLst>
          </p:cNvPr>
          <p:cNvSpPr/>
          <p:nvPr/>
        </p:nvSpPr>
        <p:spPr>
          <a:xfrm>
            <a:off x="154404" y="1453399"/>
            <a:ext cx="8631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Las Renovables ANTES requerían “AYUDAS” frente al convencional. </a:t>
            </a:r>
            <a:r>
              <a:rPr lang="es-AR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HOY COMPITEN</a:t>
            </a:r>
            <a:r>
              <a:rPr lang="es-A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AR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6CE0290-89D2-453D-928B-7947A1FCCFF6}"/>
              </a:ext>
            </a:extLst>
          </p:cNvPr>
          <p:cNvSpPr/>
          <p:nvPr/>
        </p:nvSpPr>
        <p:spPr>
          <a:xfrm>
            <a:off x="306804" y="4663907"/>
            <a:ext cx="8631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Evolución de precios de tecnologías Fotovoltaica y Eólica en base 2008.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6216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E01109F-CDFF-4BCB-8DC3-81CB912B3554}"/>
              </a:ext>
            </a:extLst>
          </p:cNvPr>
          <p:cNvSpPr txBox="1"/>
          <p:nvPr/>
        </p:nvSpPr>
        <p:spPr>
          <a:xfrm>
            <a:off x="104470" y="1009447"/>
            <a:ext cx="8592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CRECIMIENTO DE MERCADO - RESULTADOS RES 21 + 287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B67E9A-005F-4176-A29A-BF6D0C1D6870}"/>
              </a:ext>
            </a:extLst>
          </p:cNvPr>
          <p:cNvSpPr txBox="1"/>
          <p:nvPr/>
        </p:nvSpPr>
        <p:spPr>
          <a:xfrm>
            <a:off x="97503" y="1450803"/>
            <a:ext cx="8696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/>
              <a:t>Desde 2015 además del crecimiento de la Matriz Renovable hubo procesos de LICITACIONES TÉRMICAS para solucionar la EMERGENCIA DEL SISTEMA (Res. SEE 21/16) y para la búsqueda de EFICIENCIA DEL SISTEMA (Res. SEE 287/17).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/>
              <a:t>Fue un proceso EXITOSO: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446C5D-7448-4339-A81C-5053155E2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035" y="2273841"/>
            <a:ext cx="1427334" cy="2285893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BA7D5266-05EB-45C5-8C5C-B9844F6129C0}"/>
              </a:ext>
            </a:extLst>
          </p:cNvPr>
          <p:cNvSpPr/>
          <p:nvPr/>
        </p:nvSpPr>
        <p:spPr>
          <a:xfrm>
            <a:off x="139714" y="3207817"/>
            <a:ext cx="1345415" cy="56460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solidFill>
                  <a:schemeClr val="tx1"/>
                </a:solidFill>
              </a:rPr>
              <a:t>Ofertas </a:t>
            </a:r>
          </a:p>
          <a:p>
            <a:pPr algn="ctr"/>
            <a:r>
              <a:rPr lang="es-AR" sz="1600" dirty="0">
                <a:solidFill>
                  <a:schemeClr val="tx1"/>
                </a:solidFill>
              </a:rPr>
              <a:t>94</a:t>
            </a:r>
          </a:p>
        </p:txBody>
      </p:sp>
      <p:sp>
        <p:nvSpPr>
          <p:cNvPr id="14" name="Diagrama de flujo: proceso alternativo 13">
            <a:extLst>
              <a:ext uri="{FF2B5EF4-FFF2-40B4-BE49-F238E27FC236}">
                <a16:creationId xmlns:a16="http://schemas.microsoft.com/office/drawing/2014/main" id="{2196212A-B739-40CA-9E11-9A9FACB6AB81}"/>
              </a:ext>
            </a:extLst>
          </p:cNvPr>
          <p:cNvSpPr/>
          <p:nvPr/>
        </p:nvSpPr>
        <p:spPr>
          <a:xfrm>
            <a:off x="1874206" y="3207816"/>
            <a:ext cx="1345415" cy="564603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solidFill>
                  <a:schemeClr val="tx1"/>
                </a:solidFill>
              </a:rPr>
              <a:t>Adjudicadas</a:t>
            </a:r>
          </a:p>
          <a:p>
            <a:pPr algn="ctr"/>
            <a:r>
              <a:rPr lang="es-AR" sz="1600" dirty="0">
                <a:solidFill>
                  <a:schemeClr val="tx1"/>
                </a:solidFill>
              </a:rPr>
              <a:t>41</a:t>
            </a:r>
          </a:p>
        </p:txBody>
      </p:sp>
      <p:sp>
        <p:nvSpPr>
          <p:cNvPr id="15" name="Diagrama de flujo: proceso alternativo 14">
            <a:extLst>
              <a:ext uri="{FF2B5EF4-FFF2-40B4-BE49-F238E27FC236}">
                <a16:creationId xmlns:a16="http://schemas.microsoft.com/office/drawing/2014/main" id="{E4458F84-005E-485A-B777-6CE71CECEBD4}"/>
              </a:ext>
            </a:extLst>
          </p:cNvPr>
          <p:cNvSpPr/>
          <p:nvPr/>
        </p:nvSpPr>
        <p:spPr>
          <a:xfrm>
            <a:off x="3710399" y="3228801"/>
            <a:ext cx="1512168" cy="54361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solidFill>
                  <a:schemeClr val="tx1"/>
                </a:solidFill>
              </a:rPr>
              <a:t>Inversión</a:t>
            </a:r>
          </a:p>
          <a:p>
            <a:pPr algn="ctr"/>
            <a:r>
              <a:rPr lang="es-AR" sz="1600" dirty="0">
                <a:solidFill>
                  <a:schemeClr val="tx1"/>
                </a:solidFill>
              </a:rPr>
              <a:t>5800 </a:t>
            </a:r>
            <a:r>
              <a:rPr lang="es-AR" sz="1400" dirty="0">
                <a:solidFill>
                  <a:schemeClr val="tx1"/>
                </a:solidFill>
              </a:rPr>
              <a:t>MMUSD</a:t>
            </a: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17" name="Diagrama de flujo: proceso alternativo 16">
            <a:extLst>
              <a:ext uri="{FF2B5EF4-FFF2-40B4-BE49-F238E27FC236}">
                <a16:creationId xmlns:a16="http://schemas.microsoft.com/office/drawing/2014/main" id="{514CF0F0-7CBC-4E28-BEF2-30CFF89E431D}"/>
              </a:ext>
            </a:extLst>
          </p:cNvPr>
          <p:cNvSpPr/>
          <p:nvPr/>
        </p:nvSpPr>
        <p:spPr>
          <a:xfrm>
            <a:off x="5612753" y="3198096"/>
            <a:ext cx="1512168" cy="574225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solidFill>
                  <a:schemeClr val="tx1"/>
                </a:solidFill>
              </a:rPr>
              <a:t>Potencia </a:t>
            </a:r>
          </a:p>
          <a:p>
            <a:pPr algn="ctr"/>
            <a:r>
              <a:rPr lang="es-AR" sz="1600" dirty="0">
                <a:solidFill>
                  <a:schemeClr val="tx1"/>
                </a:solidFill>
              </a:rPr>
              <a:t>4,9 GW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EDFF370A-31EA-4437-BF90-DFDEB73A542F}"/>
              </a:ext>
            </a:extLst>
          </p:cNvPr>
          <p:cNvSpPr/>
          <p:nvPr/>
        </p:nvSpPr>
        <p:spPr>
          <a:xfrm>
            <a:off x="3350359" y="3140643"/>
            <a:ext cx="216024" cy="70243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92C44D4D-A9CF-4C31-A53F-C1EB125FEBE4}"/>
              </a:ext>
            </a:extLst>
          </p:cNvPr>
          <p:cNvSpPr/>
          <p:nvPr/>
        </p:nvSpPr>
        <p:spPr>
          <a:xfrm>
            <a:off x="1571965" y="3124346"/>
            <a:ext cx="216024" cy="70243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C26B3A2A-2010-46C2-BFFE-C3BFBDF1F52C}"/>
              </a:ext>
            </a:extLst>
          </p:cNvPr>
          <p:cNvSpPr/>
          <p:nvPr/>
        </p:nvSpPr>
        <p:spPr>
          <a:xfrm>
            <a:off x="5366583" y="3127081"/>
            <a:ext cx="175646" cy="70243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738C57E5-1394-4D54-BAE0-042FE510BDAF}"/>
              </a:ext>
            </a:extLst>
          </p:cNvPr>
          <p:cNvSpPr/>
          <p:nvPr/>
        </p:nvSpPr>
        <p:spPr>
          <a:xfrm>
            <a:off x="7251727" y="3114874"/>
            <a:ext cx="175646" cy="70243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463AE87-12BE-4638-A91C-364761558C3A}"/>
              </a:ext>
            </a:extLst>
          </p:cNvPr>
          <p:cNvSpPr txBox="1"/>
          <p:nvPr/>
        </p:nvSpPr>
        <p:spPr>
          <a:xfrm>
            <a:off x="107479" y="3995225"/>
            <a:ext cx="731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b="1" u="sng" dirty="0"/>
              <a:t>LA TRANSICIÓN A UNA MATRIZ RENOVABLE DEBE IR ACOMPAÑADA DEL USO EFICIENTE DEL GAS NATURAL PARA DAR FIRMEZA AL MIX SOLAR + EÓLICO. </a:t>
            </a:r>
          </a:p>
        </p:txBody>
      </p:sp>
    </p:spTree>
    <p:extLst>
      <p:ext uri="{BB962C8B-B14F-4D97-AF65-F5344CB8AC3E}">
        <p14:creationId xmlns:p14="http://schemas.microsoft.com/office/powerpoint/2010/main" val="1141878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E01109F-CDFF-4BCB-8DC3-81CB912B3554}"/>
              </a:ext>
            </a:extLst>
          </p:cNvPr>
          <p:cNvSpPr txBox="1"/>
          <p:nvPr/>
        </p:nvSpPr>
        <p:spPr>
          <a:xfrm>
            <a:off x="104470" y="1238529"/>
            <a:ext cx="57255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CADENA DE VALOR DE LA EFICIENCIA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93EF4B97-0B70-49D7-A923-EFBDED7B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84" y="3297975"/>
            <a:ext cx="3672408" cy="18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7F61C52-AB27-4A9F-8E1D-407884A41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731" y="610707"/>
            <a:ext cx="3503861" cy="166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4 Título">
            <a:extLst>
              <a:ext uri="{FF2B5EF4-FFF2-40B4-BE49-F238E27FC236}">
                <a16:creationId xmlns:a16="http://schemas.microsoft.com/office/drawing/2014/main" id="{ABC3127F-3B10-46B9-87F6-19EF9C98FC45}"/>
              </a:ext>
            </a:extLst>
          </p:cNvPr>
          <p:cNvSpPr txBox="1">
            <a:spLocks/>
          </p:cNvSpPr>
          <p:nvPr/>
        </p:nvSpPr>
        <p:spPr bwMode="auto">
          <a:xfrm>
            <a:off x="144840" y="1934979"/>
            <a:ext cx="5644802" cy="29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1pPr>
            <a:lvl2pPr marL="534988" indent="-1778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2pPr>
            <a:lvl3pPr marL="892175" indent="-177800" eaLnBrk="0" hangingPunct="0">
              <a:spcBef>
                <a:spcPct val="20000"/>
              </a:spcBef>
              <a:buFont typeface="Arial" charset="0"/>
              <a:buChar char="_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247775" indent="-176213" eaLnBrk="0" hangingPunct="0">
              <a:spcBef>
                <a:spcPct val="20000"/>
              </a:spcBef>
              <a:buFont typeface="Arial" charset="0"/>
              <a:buChar char="_"/>
              <a:defRPr sz="1400">
                <a:solidFill>
                  <a:schemeClr val="tx1"/>
                </a:solidFill>
                <a:latin typeface="Arial" charset="0"/>
              </a:defRPr>
            </a:lvl4pPr>
            <a:lvl5pPr marL="1611313" indent="-184150" eaLnBrk="0" hangingPunct="0">
              <a:spcBef>
                <a:spcPct val="20000"/>
              </a:spcBef>
              <a:buFont typeface="Arial" charset="0"/>
              <a:buChar char="_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068513" indent="-184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_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525713" indent="-184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_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982913" indent="-184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_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440113" indent="-184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_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AR" sz="1800" dirty="0">
                <a:latin typeface="+mn-lt"/>
                <a:sym typeface="Wingdings" panose="05000000000000000000" pitchFamily="2" charset="2"/>
              </a:rPr>
              <a:t>Un mercado de CONSUMO CRECIENTE y RECURSOS ESCASOS genera necesidad de: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AR" sz="1800" dirty="0">
              <a:latin typeface="+mn-lt"/>
              <a:sym typeface="Wingdings" panose="05000000000000000000" pitchFamily="2" charset="2"/>
            </a:endParaRPr>
          </a:p>
          <a:p>
            <a:pPr marL="820738" lvl="1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AR" sz="1800" dirty="0">
                <a:latin typeface="+mn-lt"/>
                <a:sym typeface="Wingdings" panose="05000000000000000000" pitchFamily="2" charset="2"/>
              </a:rPr>
              <a:t>DISMINUCIÓN DE CONSUMOS INNECESARIOS.</a:t>
            </a:r>
          </a:p>
          <a:p>
            <a:pPr lvl="1" indent="0">
              <a:lnSpc>
                <a:spcPct val="90000"/>
              </a:lnSpc>
              <a:spcBef>
                <a:spcPct val="0"/>
              </a:spcBef>
              <a:buNone/>
            </a:pPr>
            <a:endParaRPr lang="es-AR" sz="1800" dirty="0">
              <a:latin typeface="+mn-lt"/>
              <a:sym typeface="Wingdings" panose="05000000000000000000" pitchFamily="2" charset="2"/>
            </a:endParaRPr>
          </a:p>
          <a:p>
            <a:pPr marL="820738" lvl="1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AR" sz="1800" dirty="0">
                <a:latin typeface="+mn-lt"/>
                <a:sym typeface="Wingdings" panose="05000000000000000000" pitchFamily="2" charset="2"/>
              </a:rPr>
              <a:t>MEJOR USO DE RECURSOS EXISTENTES (cogeneración).</a:t>
            </a:r>
          </a:p>
          <a:p>
            <a:pPr marL="820738" lvl="1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AR" sz="1800" dirty="0">
              <a:latin typeface="+mn-lt"/>
              <a:sym typeface="Wingdings" panose="05000000000000000000" pitchFamily="2" charset="2"/>
            </a:endParaRPr>
          </a:p>
          <a:p>
            <a:pPr marL="820738" lvl="1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AR" sz="1800" dirty="0">
                <a:latin typeface="+mn-lt"/>
                <a:sym typeface="Wingdings" panose="05000000000000000000" pitchFamily="2" charset="2"/>
              </a:rPr>
              <a:t>AUMENTO DE OFERTA ECONÓMICA.</a:t>
            </a:r>
          </a:p>
          <a:p>
            <a:pPr marL="820738" lvl="1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AR" sz="1800" dirty="0">
              <a:latin typeface="+mn-lt"/>
              <a:sym typeface="Wingdings" panose="05000000000000000000" pitchFamily="2" charset="2"/>
            </a:endParaRPr>
          </a:p>
          <a:p>
            <a:pPr marL="1177925" lvl="2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AR" sz="1800" dirty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s-AR" sz="1600" b="1" dirty="0">
              <a:solidFill>
                <a:srgbClr val="595959"/>
              </a:solidFill>
              <a:cs typeface="Arial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30001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724" y="1677823"/>
            <a:ext cx="50779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spc="300" dirty="0">
                <a:solidFill>
                  <a:srgbClr val="FFFFFF"/>
                </a:solidFill>
                <a:latin typeface="Calibri BOLD"/>
                <a:cs typeface="Calibri BOLD"/>
              </a:rPr>
              <a:t>GRACIAS!</a:t>
            </a:r>
          </a:p>
        </p:txBody>
      </p:sp>
      <p:pic>
        <p:nvPicPr>
          <p:cNvPr id="11" name="Picture 10" descr="LOGO FONDO COLOR SI2019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37" y="2042848"/>
            <a:ext cx="1898142" cy="9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7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637" y="1340644"/>
            <a:ext cx="47079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spc="300" dirty="0">
                <a:solidFill>
                  <a:srgbClr val="FF6600"/>
                </a:solidFill>
              </a:rPr>
              <a:t>ENERGÍAS RENOVABLES EN ARGENTINA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637" y="3816628"/>
            <a:ext cx="3312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SANTIAGO SAJAROFF</a:t>
            </a:r>
          </a:p>
          <a:p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COO – YPF LUZ</a:t>
            </a:r>
          </a:p>
          <a:p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Jun 2019</a:t>
            </a:r>
          </a:p>
        </p:txBody>
      </p:sp>
      <p:pic>
        <p:nvPicPr>
          <p:cNvPr id="18" name="4 Imagen">
            <a:extLst>
              <a:ext uri="{FF2B5EF4-FFF2-40B4-BE49-F238E27FC236}">
                <a16:creationId xmlns:a16="http://schemas.microsoft.com/office/drawing/2014/main" id="{9F350BAC-3633-4A76-A173-0D2B7BC07E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3"/>
          <a:stretch/>
        </p:blipFill>
        <p:spPr>
          <a:xfrm>
            <a:off x="4018844" y="3141137"/>
            <a:ext cx="4967519" cy="18830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44CC4FC-CBCA-4276-AE50-AEF7A3188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8844" y="1087582"/>
            <a:ext cx="4967519" cy="20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FE325C2-56D6-4F25-A5BC-615B0526E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125" y="1882712"/>
            <a:ext cx="6633827" cy="3244492"/>
          </a:xfrm>
          <a:prstGeom prst="rect">
            <a:avLst/>
          </a:prstGeom>
        </p:spPr>
      </p:pic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E01109F-CDFF-4BCB-8DC3-81CB912B3554}"/>
              </a:ext>
            </a:extLst>
          </p:cNvPr>
          <p:cNvSpPr txBox="1"/>
          <p:nvPr/>
        </p:nvSpPr>
        <p:spPr>
          <a:xfrm>
            <a:off x="199035" y="1021688"/>
            <a:ext cx="5215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ENERGÍA RENOVABLE…POR QUÉ?</a:t>
            </a:r>
            <a:endParaRPr lang="en-US" sz="2200" b="1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E8734-65B4-4988-990B-1F856641148E}"/>
              </a:ext>
            </a:extLst>
          </p:cNvPr>
          <p:cNvSpPr txBox="1"/>
          <p:nvPr/>
        </p:nvSpPr>
        <p:spPr>
          <a:xfrm>
            <a:off x="199036" y="1325293"/>
            <a:ext cx="874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spc="300" dirty="0"/>
              <a:t>LA DEMANDA CRECIENTE DE ENERGIA CON RECURSOS ESCASOS GENERA NECESIDAD DE CAMBIO DE PARADIGMAS</a:t>
            </a:r>
            <a:endParaRPr lang="en-US" b="1" spc="300" dirty="0"/>
          </a:p>
        </p:txBody>
      </p:sp>
    </p:spTree>
    <p:extLst>
      <p:ext uri="{BB962C8B-B14F-4D97-AF65-F5344CB8AC3E}">
        <p14:creationId xmlns:p14="http://schemas.microsoft.com/office/powerpoint/2010/main" val="350063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8">
            <a:extLst>
              <a:ext uri="{FF2B5EF4-FFF2-40B4-BE49-F238E27FC236}">
                <a16:creationId xmlns:a16="http://schemas.microsoft.com/office/drawing/2014/main" id="{3E01109F-CDFF-4BCB-8DC3-81CB912B3554}"/>
              </a:ext>
            </a:extLst>
          </p:cNvPr>
          <p:cNvSpPr txBox="1"/>
          <p:nvPr/>
        </p:nvSpPr>
        <p:spPr>
          <a:xfrm>
            <a:off x="104470" y="1021687"/>
            <a:ext cx="8764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MATRIZ DE GENERACIÓN ELÉCTRICA MUNDIAL – Fin 2017</a:t>
            </a:r>
            <a:endParaRPr lang="en-US" sz="2200" b="1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44A699-9AA6-4FEF-8462-0E55271BF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77" y="1877038"/>
            <a:ext cx="8046589" cy="2965763"/>
          </a:xfrm>
          <a:prstGeom prst="rect">
            <a:avLst/>
          </a:prstGeom>
        </p:spPr>
      </p:pic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10" name="7 CuadroTexto">
            <a:extLst>
              <a:ext uri="{FF2B5EF4-FFF2-40B4-BE49-F238E27FC236}">
                <a16:creationId xmlns:a16="http://schemas.microsoft.com/office/drawing/2014/main" id="{AD1FC4E6-F177-4FF1-BE93-055A4C33884A}"/>
              </a:ext>
            </a:extLst>
          </p:cNvPr>
          <p:cNvSpPr txBox="1"/>
          <p:nvPr/>
        </p:nvSpPr>
        <p:spPr>
          <a:xfrm>
            <a:off x="5946430" y="4842801"/>
            <a:ext cx="3076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200" dirty="0"/>
              <a:t>Fuente: REN21 </a:t>
            </a:r>
            <a:r>
              <a:rPr lang="es-AR" sz="1200" dirty="0" err="1"/>
              <a:t>Report</a:t>
            </a:r>
            <a:r>
              <a:rPr lang="es-AR" sz="1200" dirty="0"/>
              <a:t> 2018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488F84FB-8E4F-4D76-9150-2E26BBD47254}"/>
              </a:ext>
            </a:extLst>
          </p:cNvPr>
          <p:cNvSpPr txBox="1"/>
          <p:nvPr/>
        </p:nvSpPr>
        <p:spPr>
          <a:xfrm>
            <a:off x="199036" y="1325293"/>
            <a:ext cx="874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spc="300" dirty="0"/>
              <a:t>AUN MUCHO POR HACER. HAY UN PERÍODO DE TRANSICIÓN CON RENOVABLES + HIDROCARBUROS</a:t>
            </a:r>
            <a:endParaRPr lang="en-US" b="1" spc="300" dirty="0"/>
          </a:p>
        </p:txBody>
      </p:sp>
    </p:spTree>
    <p:extLst>
      <p:ext uri="{BB962C8B-B14F-4D97-AF65-F5344CB8AC3E}">
        <p14:creationId xmlns:p14="http://schemas.microsoft.com/office/powerpoint/2010/main" val="294944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BAD421-DF47-41B6-8F44-D9B9ECC3D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67" y="1548955"/>
            <a:ext cx="8943975" cy="3461240"/>
          </a:xfrm>
          <a:prstGeom prst="rect">
            <a:avLst/>
          </a:prstGeom>
        </p:spPr>
      </p:pic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E01109F-CDFF-4BCB-8DC3-81CB912B3554}"/>
              </a:ext>
            </a:extLst>
          </p:cNvPr>
          <p:cNvSpPr txBox="1"/>
          <p:nvPr/>
        </p:nvSpPr>
        <p:spPr>
          <a:xfrm>
            <a:off x="104470" y="1009447"/>
            <a:ext cx="8764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MATRIZ DE GENERACIÓN ELÉCTRICA MUNDIAL – Fin 2017</a:t>
            </a:r>
            <a:endParaRPr lang="en-US" sz="2200" b="1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8DEBB5-17E5-4BA2-BD04-5A4247892F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5289" y="1646082"/>
            <a:ext cx="1549048" cy="1003431"/>
          </a:xfrm>
          <a:prstGeom prst="rect">
            <a:avLst/>
          </a:prstGeom>
        </p:spPr>
      </p:pic>
      <p:sp>
        <p:nvSpPr>
          <p:cNvPr id="13" name="7 CuadroTexto">
            <a:extLst>
              <a:ext uri="{FF2B5EF4-FFF2-40B4-BE49-F238E27FC236}">
                <a16:creationId xmlns:a16="http://schemas.microsoft.com/office/drawing/2014/main" id="{B21607CA-A13C-486A-83EC-EB05D722EB59}"/>
              </a:ext>
            </a:extLst>
          </p:cNvPr>
          <p:cNvSpPr txBox="1"/>
          <p:nvPr/>
        </p:nvSpPr>
        <p:spPr>
          <a:xfrm>
            <a:off x="5789817" y="4866501"/>
            <a:ext cx="3076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200" dirty="0"/>
              <a:t>Fuente: REN21 </a:t>
            </a:r>
            <a:r>
              <a:rPr lang="es-AR" sz="1200" dirty="0" err="1"/>
              <a:t>Report</a:t>
            </a:r>
            <a:r>
              <a:rPr lang="es-AR" sz="12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56185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E20C41D-7D4D-4CDD-9DBA-3DA1F5F0F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862" y="1586858"/>
            <a:ext cx="1600200" cy="3248025"/>
          </a:xfrm>
          <a:prstGeom prst="rect">
            <a:avLst/>
          </a:prstGeom>
        </p:spPr>
      </p:pic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E01109F-CDFF-4BCB-8DC3-81CB912B3554}"/>
              </a:ext>
            </a:extLst>
          </p:cNvPr>
          <p:cNvSpPr txBox="1"/>
          <p:nvPr/>
        </p:nvSpPr>
        <p:spPr>
          <a:xfrm>
            <a:off x="104470" y="1009447"/>
            <a:ext cx="8595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RECURSOS ARGENTINA: </a:t>
            </a:r>
            <a:r>
              <a:rPr lang="es-AR" sz="2400" b="1" spc="300" dirty="0"/>
              <a:t>EXCELENTES OPORTUNIDADES</a:t>
            </a:r>
            <a:endParaRPr lang="en-US" sz="2200" b="1" spc="300" dirty="0"/>
          </a:p>
        </p:txBody>
      </p:sp>
      <p:sp>
        <p:nvSpPr>
          <p:cNvPr id="10" name="84 Rectángulo">
            <a:extLst>
              <a:ext uri="{FF2B5EF4-FFF2-40B4-BE49-F238E27FC236}">
                <a16:creationId xmlns:a16="http://schemas.microsoft.com/office/drawing/2014/main" id="{FCEBDFE0-1FB6-4692-91E2-93BB33C44C06}"/>
              </a:ext>
            </a:extLst>
          </p:cNvPr>
          <p:cNvSpPr/>
          <p:nvPr/>
        </p:nvSpPr>
        <p:spPr>
          <a:xfrm>
            <a:off x="22846" y="1454302"/>
            <a:ext cx="1433629" cy="10801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2" name="6 Imagen">
            <a:extLst>
              <a:ext uri="{FF2B5EF4-FFF2-40B4-BE49-F238E27FC236}">
                <a16:creationId xmlns:a16="http://schemas.microsoft.com/office/drawing/2014/main" id="{771C3CC3-74BC-4965-9377-2EFB957F88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" y="1585167"/>
            <a:ext cx="1338738" cy="777650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30DFCE4-BD4D-4AC6-97BB-795A84AB3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73" y="1373502"/>
            <a:ext cx="13430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2BB8FE40-FCCB-4EA8-8B48-2B4D8C8B0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471" y="2462162"/>
            <a:ext cx="1352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BD302EA5-FF8D-41FC-A63C-79F19DE5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08" y="3819537"/>
            <a:ext cx="1388126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FB039328-4F6D-4B2E-BD9D-9552833C2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68" y="2534422"/>
            <a:ext cx="13620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60AA2E3A-2A58-44EC-9C9A-203856E03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42" y="3501183"/>
            <a:ext cx="13716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91CA8E09-D0F2-40F2-8006-36CF6944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11" y="4025758"/>
            <a:ext cx="1347782" cy="9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5752AAED-82CD-46A4-8116-33E98AF01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78" y="1398991"/>
            <a:ext cx="1333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14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E01109F-CDFF-4BCB-8DC3-81CB912B3554}"/>
              </a:ext>
            </a:extLst>
          </p:cNvPr>
          <p:cNvSpPr txBox="1"/>
          <p:nvPr/>
        </p:nvSpPr>
        <p:spPr>
          <a:xfrm>
            <a:off x="104470" y="1009447"/>
            <a:ext cx="73075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RECURSOS EÓLICO Y SOLAR DE CLASE MUNDIAL</a:t>
            </a:r>
            <a:endParaRPr lang="en-US" sz="2200" b="1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5" descr="http://solargis.com/assets/graphic/free-map/DNI/Solargis-Argentina-DNI-solar-resource-map-es.png">
            <a:extLst>
              <a:ext uri="{FF2B5EF4-FFF2-40B4-BE49-F238E27FC236}">
                <a16:creationId xmlns:a16="http://schemas.microsoft.com/office/drawing/2014/main" id="{9C15A67B-E49D-4C6B-ADE0-460144B28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58" y="1444978"/>
            <a:ext cx="2721827" cy="362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DA13CE1E-8043-4297-9038-BC57D8612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" y="1451826"/>
            <a:ext cx="2830066" cy="362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0170C421-4EF3-4761-9BC2-ABAB55290C10}"/>
              </a:ext>
            </a:extLst>
          </p:cNvPr>
          <p:cNvSpPr/>
          <p:nvPr/>
        </p:nvSpPr>
        <p:spPr>
          <a:xfrm rot="18247381">
            <a:off x="134511" y="3271017"/>
            <a:ext cx="2047331" cy="1088452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B0EEDD09-8565-4EAD-B0EE-6096FDC2EAA0}"/>
              </a:ext>
            </a:extLst>
          </p:cNvPr>
          <p:cNvSpPr/>
          <p:nvPr/>
        </p:nvSpPr>
        <p:spPr>
          <a:xfrm rot="17941109">
            <a:off x="6543735" y="1948290"/>
            <a:ext cx="1540564" cy="643328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826A35-FE00-45C9-BFF0-3769333598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4888" y="3046037"/>
            <a:ext cx="3255152" cy="19854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04A65C0-F2F2-4BD4-A522-7B51199525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3465" y="1451826"/>
            <a:ext cx="3360037" cy="1634216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6479E283-5040-48AF-B364-F569A3F2E386}"/>
              </a:ext>
            </a:extLst>
          </p:cNvPr>
          <p:cNvCxnSpPr>
            <a:cxnSpLocks/>
          </p:cNvCxnSpPr>
          <p:nvPr/>
        </p:nvCxnSpPr>
        <p:spPr>
          <a:xfrm flipH="1" flipV="1">
            <a:off x="1723293" y="3938955"/>
            <a:ext cx="1980999" cy="71490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33E25188-3292-49B0-AADF-15B2E264C00E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4126524" y="2571750"/>
            <a:ext cx="2724380" cy="6416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9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 Grupo">
            <a:extLst>
              <a:ext uri="{FF2B5EF4-FFF2-40B4-BE49-F238E27FC236}">
                <a16:creationId xmlns:a16="http://schemas.microsoft.com/office/drawing/2014/main" id="{31981B8B-6008-4653-8CAE-3496B2265873}"/>
              </a:ext>
            </a:extLst>
          </p:cNvPr>
          <p:cNvGrpSpPr/>
          <p:nvPr/>
        </p:nvGrpSpPr>
        <p:grpSpPr>
          <a:xfrm>
            <a:off x="3646308" y="1440334"/>
            <a:ext cx="5587048" cy="3351513"/>
            <a:chOff x="4141608" y="983637"/>
            <a:chExt cx="4555554" cy="2527900"/>
          </a:xfrm>
        </p:grpSpPr>
        <p:sp>
          <p:nvSpPr>
            <p:cNvPr id="14" name="11 Rectángulo">
              <a:extLst>
                <a:ext uri="{FF2B5EF4-FFF2-40B4-BE49-F238E27FC236}">
                  <a16:creationId xmlns:a16="http://schemas.microsoft.com/office/drawing/2014/main" id="{AD48DEFF-F57F-4D25-8D78-F63733CBC250}"/>
                </a:ext>
              </a:extLst>
            </p:cNvPr>
            <p:cNvSpPr/>
            <p:nvPr/>
          </p:nvSpPr>
          <p:spPr>
            <a:xfrm>
              <a:off x="4141608" y="983637"/>
              <a:ext cx="3797756" cy="25279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5" name="12 Imagen">
              <a:extLst>
                <a:ext uri="{FF2B5EF4-FFF2-40B4-BE49-F238E27FC236}">
                  <a16:creationId xmlns:a16="http://schemas.microsoft.com/office/drawing/2014/main" id="{D39ED6F8-850E-4560-863B-C7C97F851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1290719"/>
              <a:ext cx="4341186" cy="1985997"/>
            </a:xfrm>
            <a:prstGeom prst="rect">
              <a:avLst/>
            </a:prstGeom>
          </p:spPr>
        </p:pic>
      </p:grpSp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E01109F-CDFF-4BCB-8DC3-81CB912B3554}"/>
              </a:ext>
            </a:extLst>
          </p:cNvPr>
          <p:cNvSpPr txBox="1"/>
          <p:nvPr/>
        </p:nvSpPr>
        <p:spPr>
          <a:xfrm>
            <a:off x="104470" y="1009447"/>
            <a:ext cx="5897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LEY 27.191 – ENERGÍAS RENOVABLES</a:t>
            </a:r>
          </a:p>
        </p:txBody>
      </p:sp>
      <p:sp>
        <p:nvSpPr>
          <p:cNvPr id="12" name="3 Rectángulo">
            <a:extLst>
              <a:ext uri="{FF2B5EF4-FFF2-40B4-BE49-F238E27FC236}">
                <a16:creationId xmlns:a16="http://schemas.microsoft.com/office/drawing/2014/main" id="{6CC57E05-EADA-4FE5-B267-58BEB4ACE365}"/>
              </a:ext>
            </a:extLst>
          </p:cNvPr>
          <p:cNvSpPr/>
          <p:nvPr/>
        </p:nvSpPr>
        <p:spPr>
          <a:xfrm>
            <a:off x="104470" y="1451826"/>
            <a:ext cx="370553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septiembre 2015 se promulgó la ley 27.191, la cual fija la obligación a toda la demanda eléctrica de abastecer una parte de su consumo con base en fuentes renovables.</a:t>
            </a:r>
          </a:p>
          <a:p>
            <a:pPr marL="180975" lvl="0" indent="-180975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 un sendero gradual de 8% en 2018 a 20% en 2025.</a:t>
            </a:r>
          </a:p>
          <a:p>
            <a:pPr marL="180975" lvl="0" indent="-180975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Hay diferentes formas de poder cumplir este requisito (autogeneración, contrato entre partes o mecanismo de compra conjunta).</a:t>
            </a:r>
          </a:p>
        </p:txBody>
      </p:sp>
    </p:spTree>
    <p:extLst>
      <p:ext uri="{BB962C8B-B14F-4D97-AF65-F5344CB8AC3E}">
        <p14:creationId xmlns:p14="http://schemas.microsoft.com/office/powerpoint/2010/main" val="27905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E01109F-CDFF-4BCB-8DC3-81CB912B3554}"/>
              </a:ext>
            </a:extLst>
          </p:cNvPr>
          <p:cNvSpPr txBox="1"/>
          <p:nvPr/>
        </p:nvSpPr>
        <p:spPr>
          <a:xfrm>
            <a:off x="104470" y="1009447"/>
            <a:ext cx="5897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LEY 27.191 – ENERGÍAS RENOVABLES</a:t>
            </a:r>
          </a:p>
        </p:txBody>
      </p:sp>
      <p:sp>
        <p:nvSpPr>
          <p:cNvPr id="16" name="3 Rectángulo">
            <a:extLst>
              <a:ext uri="{FF2B5EF4-FFF2-40B4-BE49-F238E27FC236}">
                <a16:creationId xmlns:a16="http://schemas.microsoft.com/office/drawing/2014/main" id="{2B3F9BC7-6AC4-4B0E-A57C-E041AA55E66A}"/>
              </a:ext>
            </a:extLst>
          </p:cNvPr>
          <p:cNvSpPr/>
          <p:nvPr/>
        </p:nvSpPr>
        <p:spPr>
          <a:xfrm>
            <a:off x="104469" y="1451826"/>
            <a:ext cx="8839505" cy="3319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la actualidad se han desarrollado:</a:t>
            </a:r>
          </a:p>
          <a:p>
            <a:pPr marL="638175" lvl="1" indent="-180975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AR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Contrato entre partes </a:t>
            </a:r>
            <a:r>
              <a:rPr lang="es-AR" dirty="0">
                <a:solidFill>
                  <a:schemeClr val="tx1">
                    <a:lumMod val="95000"/>
                    <a:lumOff val="5000"/>
                  </a:schemeClr>
                </a:solidFill>
              </a:rPr>
              <a:t>(Mecanismo MATER): 49 proyectos por 1,1 GW (75% eólico, 25% solar, 0% otros)</a:t>
            </a:r>
          </a:p>
          <a:p>
            <a:pPr marL="638175" lvl="1" indent="-180975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AR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Mecanismo de compra conjunta</a:t>
            </a:r>
            <a:r>
              <a:rPr lang="es-AR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CAMMESA compra energía renovable a través de procesos licitatorios llamados “</a:t>
            </a:r>
            <a:r>
              <a:rPr lang="es-A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RenovAR</a:t>
            </a:r>
            <a:r>
              <a:rPr lang="es-A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”. Se adjudicaron </a:t>
            </a:r>
            <a:r>
              <a:rPr lang="es-AR" dirty="0"/>
              <a:t>147</a:t>
            </a:r>
            <a:r>
              <a:rPr lang="es-A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proyectos por 4,5 GW (59% eólico, 35% solar, 6% otros). </a:t>
            </a:r>
          </a:p>
          <a:p>
            <a:pPr marL="638175" lvl="1" indent="-180975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AR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Autogeneración:</a:t>
            </a:r>
            <a:r>
              <a:rPr lang="es-A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Proyectos puntuales a escala industrial. Incipiente inicio de Autogeneración distribuida. </a:t>
            </a:r>
            <a:endParaRPr lang="es-AR" dirty="0">
              <a:solidFill>
                <a:srgbClr val="FF0000"/>
              </a:solidFill>
            </a:endParaRPr>
          </a:p>
          <a:p>
            <a:pPr lvl="1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A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Esto representa un total país de 5,6 GW con casi 200 proyectos (62% eólico, 33% solar, 5% resto). Esto es aproximadamente un 10% de la matriz actual de energía.</a:t>
            </a:r>
          </a:p>
        </p:txBody>
      </p:sp>
    </p:spTree>
    <p:extLst>
      <p:ext uri="{BB962C8B-B14F-4D97-AF65-F5344CB8AC3E}">
        <p14:creationId xmlns:p14="http://schemas.microsoft.com/office/powerpoint/2010/main" val="122215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475</Words>
  <Application>Microsoft Office PowerPoint</Application>
  <PresentationFormat>Presentación en pantalla (16:9)</PresentationFormat>
  <Paragraphs>73</Paragraphs>
  <Slides>14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BOLD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Verónica</cp:lastModifiedBy>
  <cp:revision>43</cp:revision>
  <dcterms:created xsi:type="dcterms:W3CDTF">2019-04-23T13:51:10Z</dcterms:created>
  <dcterms:modified xsi:type="dcterms:W3CDTF">2019-06-03T22:29:49Z</dcterms:modified>
</cp:coreProperties>
</file>