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9" r:id="rId2"/>
    <p:sldId id="257" r:id="rId3"/>
    <p:sldId id="265" r:id="rId4"/>
    <p:sldId id="266" r:id="rId5"/>
    <p:sldId id="263" r:id="rId6"/>
    <p:sldId id="261" r:id="rId7"/>
    <p:sldId id="267" r:id="rId8"/>
    <p:sldId id="264" r:id="rId9"/>
    <p:sldId id="262" r:id="rId10"/>
    <p:sldId id="268" r:id="rId11"/>
    <p:sldId id="269" r:id="rId12"/>
    <p:sldId id="272" r:id="rId13"/>
    <p:sldId id="271" r:id="rId14"/>
    <p:sldId id="273" r:id="rId15"/>
    <p:sldId id="270" r:id="rId16"/>
    <p:sldId id="260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8"/>
    <p:restoredTop sz="94231"/>
  </p:normalViewPr>
  <p:slideViewPr>
    <p:cSldViewPr snapToGrid="0" snapToObjects="1">
      <p:cViewPr>
        <p:scale>
          <a:sx n="99" d="100"/>
          <a:sy n="99" d="100"/>
        </p:scale>
        <p:origin x="552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EC49C-E963-5044-AFD7-35E1B1CBADAC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106BB-5E8B-454D-811D-C77189FE5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6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0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3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1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4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1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7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ECDD-C0CF-4243-BEB2-64D19DC5F44E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D2D9-03A3-CA4D-BA0D-1DE23DC6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3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 ?><Relationships xmlns="http://schemas.openxmlformats.org/package/2006/relationships"><Relationship Id="rId2" Target="../media/image1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7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6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2" Target="../media/image1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NARANJA SI2019-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293"/>
            <a:ext cx="9144000" cy="3673614"/>
          </a:xfrm>
          <a:prstGeom prst="rect">
            <a:avLst/>
          </a:prstGeom>
        </p:spPr>
      </p:pic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80" y="3521104"/>
            <a:ext cx="3354740" cy="125635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37" y="4135750"/>
            <a:ext cx="1289286" cy="508885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98" y="4135750"/>
            <a:ext cx="1290994" cy="508885"/>
          </a:xfrm>
          <a:prstGeom prst="rect">
            <a:avLst/>
          </a:prstGeom>
        </p:spPr>
      </p:pic>
      <p:pic>
        <p:nvPicPr>
          <p:cNvPr id="2" name="Picture 1" descr="LOGO FONDO COLOR SI2019-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09" y="-80402"/>
            <a:ext cx="6649530" cy="32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29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E6A9-D632-374F-B199-FCDFA70C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42898"/>
          </a:xfrm>
        </p:spPr>
        <p:txBody>
          <a:bodyPr>
            <a:normAutofit fontScale="90000"/>
          </a:bodyPr>
          <a:lstStyle/>
          <a:p>
            <a:r>
              <a:rPr lang="es-ES_tradnl" sz="2800" dirty="0"/>
              <a:t>Carreras: Estudiantes de ingeniería en Argentina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BFD59-585C-4241-AE84-68178FC81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84" y="738371"/>
            <a:ext cx="6429948" cy="4199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AA01C1-45CB-A04C-A6EB-44B4AF653588}"/>
              </a:ext>
            </a:extLst>
          </p:cNvPr>
          <p:cNvSpPr txBox="1"/>
          <p:nvPr/>
        </p:nvSpPr>
        <p:spPr>
          <a:xfrm>
            <a:off x="6661768" y="1126493"/>
            <a:ext cx="2366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80%    6 Carreras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 err="1"/>
              <a:t>Informatica</a:t>
            </a:r>
            <a:r>
              <a:rPr lang="es-ES_tradnl" sz="1200" dirty="0"/>
              <a:t> / </a:t>
            </a:r>
            <a:r>
              <a:rPr lang="es-ES_tradnl" sz="1200" dirty="0" err="1"/>
              <a:t>Industiral</a:t>
            </a:r>
            <a:r>
              <a:rPr lang="es-ES_tradnl" sz="1200" dirty="0"/>
              <a:t>  30,000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Civil/Electrónica/</a:t>
            </a:r>
            <a:r>
              <a:rPr lang="es-ES_tradnl" sz="1200" dirty="0" err="1"/>
              <a:t>Quimica</a:t>
            </a:r>
            <a:endParaRPr lang="es-ES_trad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/Mecánica		20,000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Alimentos, </a:t>
            </a:r>
            <a:r>
              <a:rPr lang="es-ES_tradnl" sz="1200" dirty="0" err="1"/>
              <a:t>Electrica</a:t>
            </a:r>
            <a:r>
              <a:rPr lang="es-ES_tradnl" sz="1200" dirty="0"/>
              <a:t>,  </a:t>
            </a:r>
            <a:r>
              <a:rPr lang="es-ES_tradnl" sz="1200" dirty="0" err="1"/>
              <a:t>Petroleo</a:t>
            </a:r>
            <a:r>
              <a:rPr lang="es-ES_tradnl" sz="1200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Bioingeniería, Aeroespacial?</a:t>
            </a:r>
          </a:p>
        </p:txBody>
      </p:sp>
    </p:spTree>
    <p:extLst>
      <p:ext uri="{BB962C8B-B14F-4D97-AF65-F5344CB8AC3E}">
        <p14:creationId xmlns:p14="http://schemas.microsoft.com/office/powerpoint/2010/main" val="305955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70EEF4-1724-0743-B4AE-6A4841847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8" y="820446"/>
            <a:ext cx="6313422" cy="4117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66626E-F1DD-404A-B4AB-C4C0E768D6F7}"/>
              </a:ext>
            </a:extLst>
          </p:cNvPr>
          <p:cNvSpPr txBox="1"/>
          <p:nvPr/>
        </p:nvSpPr>
        <p:spPr>
          <a:xfrm>
            <a:off x="6661768" y="1203766"/>
            <a:ext cx="23663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80%    6 Carreras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 err="1"/>
              <a:t>Informatica</a:t>
            </a:r>
            <a:r>
              <a:rPr lang="es-ES_tradnl" sz="1200" dirty="0"/>
              <a:t> / </a:t>
            </a:r>
            <a:r>
              <a:rPr lang="es-ES_tradnl" sz="1200" dirty="0" err="1"/>
              <a:t>Industiral</a:t>
            </a:r>
            <a:r>
              <a:rPr lang="es-ES_tradnl" sz="1200" dirty="0"/>
              <a:t>  1,200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Civil/Electrónica/</a:t>
            </a:r>
            <a:r>
              <a:rPr lang="es-ES_tradnl" sz="1200" dirty="0" err="1"/>
              <a:t>Quimica</a:t>
            </a:r>
            <a:endParaRPr lang="es-ES_trad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/Mecánica		600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Alimentos, </a:t>
            </a:r>
            <a:r>
              <a:rPr lang="es-ES_tradnl" sz="1200" dirty="0" err="1"/>
              <a:t>Electrica</a:t>
            </a:r>
            <a:r>
              <a:rPr lang="es-ES_tradnl" sz="1200" dirty="0"/>
              <a:t>,  </a:t>
            </a:r>
            <a:r>
              <a:rPr lang="es-ES_tradnl" sz="1200" dirty="0" err="1"/>
              <a:t>Petroleo</a:t>
            </a:r>
            <a:r>
              <a:rPr lang="es-ES_tradnl" sz="1200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Cuánto angostar las carreras?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Grado vs postgrado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La problemática del título académico vs el título habilitante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Actividades reservadas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CE17FF-B2BA-FF4A-AE3E-AD4B0A92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42898"/>
          </a:xfrm>
        </p:spPr>
        <p:txBody>
          <a:bodyPr>
            <a:normAutofit fontScale="90000"/>
          </a:bodyPr>
          <a:lstStyle/>
          <a:p>
            <a:r>
              <a:rPr lang="es-ES_tradnl" sz="2800" dirty="0"/>
              <a:t>Carreras: Egresados de ingeniería en Argentina</a:t>
            </a:r>
          </a:p>
        </p:txBody>
      </p:sp>
    </p:spTree>
    <p:extLst>
      <p:ext uri="{BB962C8B-B14F-4D97-AF65-F5344CB8AC3E}">
        <p14:creationId xmlns:p14="http://schemas.microsoft.com/office/powerpoint/2010/main" val="194046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75A1-870C-C640-BE74-281889D7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/>
              <a:t>Contenidos de las materias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68AF2-EA17-D346-9AA0-F71D35C3A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/>
              <a:t>“Fuimos educados con materias que no sospecharon la inteligencia artificial, el teléfono celular, internet...debemos adaptar nuestros programas  para que los ingenieros del futuro dominen tecnologías que no existen pero existirán”</a:t>
            </a:r>
          </a:p>
        </p:txBody>
      </p:sp>
    </p:spTree>
    <p:extLst>
      <p:ext uri="{BB962C8B-B14F-4D97-AF65-F5344CB8AC3E}">
        <p14:creationId xmlns:p14="http://schemas.microsoft.com/office/powerpoint/2010/main" val="182884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EAE0-98F2-D44F-BB0F-22FB9E9F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/>
              <a:t>Marco curricular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93065-95F6-8643-9E45-96AF36A42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003442" cy="3737370"/>
          </a:xfrm>
        </p:spPr>
        <p:txBody>
          <a:bodyPr>
            <a:normAutofit fontScale="92500" lnSpcReduction="20000"/>
          </a:bodyPr>
          <a:lstStyle/>
          <a:p>
            <a:r>
              <a:rPr lang="es-ES_tradnl" sz="2000" dirty="0"/>
              <a:t>Duración de las carreras (nominal vs real)</a:t>
            </a:r>
          </a:p>
          <a:p>
            <a:r>
              <a:rPr lang="es-ES_tradnl" sz="2000" dirty="0"/>
              <a:t>Relación grado – postrado</a:t>
            </a:r>
          </a:p>
          <a:p>
            <a:r>
              <a:rPr lang="es-ES_tradnl" sz="2000" dirty="0"/>
              <a:t>Título intermedio (Analista universitario en Ingeniería)</a:t>
            </a:r>
          </a:p>
          <a:p>
            <a:r>
              <a:rPr lang="es-ES_tradnl" sz="2000" dirty="0"/>
              <a:t>Internacionalización (Ingles – estudiante bilingüe = igualdad de oportunidades)</a:t>
            </a:r>
          </a:p>
          <a:p>
            <a:r>
              <a:rPr lang="es-ES_tradnl" sz="2000" dirty="0"/>
              <a:t>Materias comunes </a:t>
            </a:r>
          </a:p>
          <a:p>
            <a:pPr lvl="1"/>
            <a:r>
              <a:rPr lang="es-ES_tradnl" sz="1600" dirty="0"/>
              <a:t>Ciencias básicas – Ciencias de datos e inteligencia artificial (industria 4.0)</a:t>
            </a:r>
          </a:p>
          <a:p>
            <a:pPr lvl="1"/>
            <a:r>
              <a:rPr lang="es-ES_tradnl" sz="1600" dirty="0"/>
              <a:t>Ciencias de la Ingeniería</a:t>
            </a:r>
          </a:p>
          <a:p>
            <a:pPr lvl="1"/>
            <a:r>
              <a:rPr lang="es-ES_tradnl" sz="1600" dirty="0"/>
              <a:t>Ciencias sociales y económicas (Práctica social educativa)</a:t>
            </a:r>
          </a:p>
          <a:p>
            <a:pPr lvl="1"/>
            <a:r>
              <a:rPr lang="es-ES_tradnl" sz="1600" dirty="0"/>
              <a:t>Trabajo profesional o tesis</a:t>
            </a:r>
          </a:p>
          <a:p>
            <a:r>
              <a:rPr lang="es-ES_tradnl" sz="2000" dirty="0"/>
              <a:t>Electivas/optativas</a:t>
            </a:r>
          </a:p>
          <a:p>
            <a:pPr lvl="1"/>
            <a:endParaRPr lang="es-ES_tradnl" sz="1600" dirty="0"/>
          </a:p>
          <a:p>
            <a:pPr lvl="1"/>
            <a:endParaRPr lang="es-ES_tradnl" sz="1600" dirty="0"/>
          </a:p>
          <a:p>
            <a:endParaRPr lang="es-ES_tradnl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AB0AB-1D48-2946-9293-577AC158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392" y="1083391"/>
            <a:ext cx="33401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A609-4F40-EC43-BBA4-B6DC5D0C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42898"/>
          </a:xfrm>
        </p:spPr>
        <p:txBody>
          <a:bodyPr>
            <a:normAutofit fontScale="90000"/>
          </a:bodyPr>
          <a:lstStyle/>
          <a:p>
            <a:r>
              <a:rPr lang="es-ES_tradnl" sz="3600" dirty="0"/>
              <a:t>Conclusiones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DDF83-CE93-454A-8C96-76AA773B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_tradnl" sz="2800" dirty="0"/>
              <a:t>Debemos reconocer que la educación es la principal infraestructura de un país</a:t>
            </a:r>
          </a:p>
          <a:p>
            <a:r>
              <a:rPr lang="es-ES_tradnl" sz="2800" dirty="0"/>
              <a:t>Se requiere inversión en educación. Se debe notar que realmente importa</a:t>
            </a:r>
          </a:p>
          <a:p>
            <a:r>
              <a:rPr lang="es-ES_tradnl" sz="2800" dirty="0"/>
              <a:t>”Escuelas ricas para chicos pobres”</a:t>
            </a:r>
          </a:p>
          <a:p>
            <a:r>
              <a:rPr lang="es-ES_tradnl" sz="2800" dirty="0"/>
              <a:t>La educación técnica es una solución doble para eliminar la pobreza estructural y hacer un país industrial y tecnológico</a:t>
            </a:r>
          </a:p>
          <a:p>
            <a:r>
              <a:rPr lang="es-ES_tradnl" sz="2800" dirty="0"/>
              <a:t>La educación superior en ingeniería debe ser muy fuerte en las ciencias básicas y las ciencias de ingeniería para formar ingenieros que puedan manejar tecnologías que hoy desconocemos</a:t>
            </a:r>
          </a:p>
          <a:p>
            <a:r>
              <a:rPr lang="es-ES_tradnl" sz="2800" dirty="0"/>
              <a:t>La educación pública y la capacidad para manejar inglés es fundamental por la internacionalización futura y para la igualdad de oportunidades</a:t>
            </a:r>
          </a:p>
        </p:txBody>
      </p:sp>
    </p:spTree>
    <p:extLst>
      <p:ext uri="{BB962C8B-B14F-4D97-AF65-F5344CB8AC3E}">
        <p14:creationId xmlns:p14="http://schemas.microsoft.com/office/powerpoint/2010/main" val="33549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30CB-5249-614E-B00E-567F7924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/>
              <a:t>Conclusiones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FD5E-C70E-0B41-A137-6BDFE6BA2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720107" cy="3394472"/>
          </a:xfrm>
        </p:spPr>
        <p:txBody>
          <a:bodyPr/>
          <a:lstStyle/>
          <a:p>
            <a:pPr marL="0" indent="0">
              <a:buNone/>
            </a:pPr>
            <a:r>
              <a:rPr lang="es-ES_tradnl" dirty="0"/>
              <a:t>“Todos los problemas son problemas de educación”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Domingo F. Sarmiento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0425E-7AF7-8041-B3B3-477A5A563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130" y="1159811"/>
            <a:ext cx="2979670" cy="39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9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724" y="1677823"/>
            <a:ext cx="50779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spc="300" dirty="0">
                <a:solidFill>
                  <a:srgbClr val="FFFFFF"/>
                </a:solidFill>
                <a:latin typeface="Calibri BOLD"/>
                <a:cs typeface="Calibri BOLD"/>
              </a:rPr>
              <a:t>GRACIAS!</a:t>
            </a:r>
          </a:p>
        </p:txBody>
      </p:sp>
      <p:pic>
        <p:nvPicPr>
          <p:cNvPr id="11" name="Picture 10" descr="LOGO FONDO COLOR SI2019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37" y="2042848"/>
            <a:ext cx="1898142" cy="9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7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37" y="1215017"/>
            <a:ext cx="291541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spc="300" dirty="0">
                <a:solidFill>
                  <a:srgbClr val="FF6600"/>
                </a:solidFill>
              </a:rPr>
              <a:t>EDUCACION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874" y="1711693"/>
            <a:ext cx="29258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LA INGENIERIA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381" y="2271899"/>
            <a:ext cx="4273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6600"/>
                </a:solidFill>
              </a:rPr>
              <a:t>RAUL D. BERTERO</a:t>
            </a:r>
          </a:p>
          <a:p>
            <a:endParaRPr lang="it-IT" sz="1200" b="1" dirty="0">
              <a:solidFill>
                <a:srgbClr val="FF6600"/>
              </a:solidFill>
            </a:endParaRPr>
          </a:p>
          <a:p>
            <a:r>
              <a:rPr lang="it-IT" sz="1200" b="1" dirty="0">
                <a:solidFill>
                  <a:srgbClr val="FF6600"/>
                </a:solidFill>
              </a:rPr>
              <a:t>FACULTAD DE INGENIERIA </a:t>
            </a:r>
          </a:p>
          <a:p>
            <a:r>
              <a:rPr lang="it-IT" sz="1200" b="1" dirty="0">
                <a:solidFill>
                  <a:srgbClr val="FF6600"/>
                </a:solidFill>
              </a:rPr>
              <a:t>UBA</a:t>
            </a:r>
          </a:p>
          <a:p>
            <a:r>
              <a:rPr lang="it-IT" sz="1200" b="1" dirty="0">
                <a:solidFill>
                  <a:srgbClr val="FF6600"/>
                </a:solidFill>
              </a:rPr>
              <a:t>VICEDECANO </a:t>
            </a:r>
            <a:endParaRPr lang="it-IT" sz="1200" dirty="0">
              <a:solidFill>
                <a:srgbClr val="7F7F7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711947"/>
            <a:ext cx="373211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FACULTAD DE INGENERIA – UBA – SEDE LAS HERAS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462A6-6A52-6441-8E03-F97B786A8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8203" y="1545877"/>
            <a:ext cx="4539964" cy="30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76917-82C5-F54A-961D-8F4120CA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EDUCACION EN INGENERIA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981A-6A19-8543-841A-CD04CA46F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Para qué país?</a:t>
            </a:r>
          </a:p>
          <a:p>
            <a:pPr lvl="1"/>
            <a:r>
              <a:rPr lang="es-ES_tradnl" dirty="0"/>
              <a:t>Islandia, Australia, Alemania, Bolivia diseñarían las mismas carreras de ingeniería?</a:t>
            </a:r>
          </a:p>
          <a:p>
            <a:pPr lvl="1"/>
            <a:endParaRPr lang="es-ES_tradnl" dirty="0"/>
          </a:p>
          <a:p>
            <a:pPr lvl="1"/>
            <a:r>
              <a:rPr lang="es-ES_tradnl" dirty="0"/>
              <a:t>Argentina: Un país industrial y tecnológico</a:t>
            </a:r>
          </a:p>
        </p:txBody>
      </p:sp>
    </p:spTree>
    <p:extLst>
      <p:ext uri="{BB962C8B-B14F-4D97-AF65-F5344CB8AC3E}">
        <p14:creationId xmlns:p14="http://schemas.microsoft.com/office/powerpoint/2010/main" val="359622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914DA-392C-464D-A73F-BE355CB3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EDUCACION EN INGENERIA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770F-7C3C-5C4B-8D8D-A7D4C7734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Dónde empieza un país a educarse para ser un </a:t>
            </a:r>
            <a:r>
              <a:rPr lang="es-ES_tradnl" dirty="0" err="1"/>
              <a:t>pais</a:t>
            </a:r>
            <a:r>
              <a:rPr lang="es-ES_tradnl" dirty="0"/>
              <a:t> (</a:t>
            </a:r>
            <a:r>
              <a:rPr lang="es-ES_tradnl" sz="2800" dirty="0"/>
              <a:t>industrial y tecnológico)</a:t>
            </a:r>
            <a:r>
              <a:rPr lang="es-ES_tradnl" dirty="0"/>
              <a:t>?</a:t>
            </a:r>
          </a:p>
          <a:p>
            <a:pPr lvl="1"/>
            <a:r>
              <a:rPr lang="es-ES_tradnl" dirty="0"/>
              <a:t>El Presidente de la Comisión de Educación de la UIA manifestó que la mayor dificultad de la pymes no es la falta de ingenieros sino la falta de técnicos</a:t>
            </a:r>
          </a:p>
        </p:txBody>
      </p:sp>
    </p:spTree>
    <p:extLst>
      <p:ext uri="{BB962C8B-B14F-4D97-AF65-F5344CB8AC3E}">
        <p14:creationId xmlns:p14="http://schemas.microsoft.com/office/powerpoint/2010/main" val="104024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9162-5C51-B545-A5D3-6D303EFF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04" y="0"/>
            <a:ext cx="8229600" cy="476927"/>
          </a:xfrm>
        </p:spPr>
        <p:txBody>
          <a:bodyPr>
            <a:noAutofit/>
          </a:bodyPr>
          <a:lstStyle/>
          <a:p>
            <a:r>
              <a:rPr lang="en-US" sz="1800" dirty="0" err="1"/>
              <a:t>Porcentaje</a:t>
            </a:r>
            <a:r>
              <a:rPr lang="en-US" sz="1800" dirty="0"/>
              <a:t> de la población entre 25 y 64 </a:t>
            </a:r>
            <a:r>
              <a:rPr lang="en-US" sz="1800" dirty="0" err="1"/>
              <a:t>años</a:t>
            </a:r>
            <a:r>
              <a:rPr lang="en-US" sz="1800" dirty="0"/>
              <a:t> que </a:t>
            </a:r>
            <a:r>
              <a:rPr lang="en-US" sz="1800" dirty="0" err="1"/>
              <a:t>nunca</a:t>
            </a:r>
            <a:r>
              <a:rPr lang="en-US" sz="1800" dirty="0"/>
              <a:t> </a:t>
            </a:r>
            <a:r>
              <a:rPr lang="en-US" sz="1800" dirty="0" err="1"/>
              <a:t>empezaron</a:t>
            </a:r>
            <a:r>
              <a:rPr lang="en-US" sz="1800" dirty="0"/>
              <a:t> el </a:t>
            </a:r>
            <a:r>
              <a:rPr lang="en-US" sz="1800" dirty="0" err="1"/>
              <a:t>secundario</a:t>
            </a:r>
            <a:endParaRPr lang="en-US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98DE5C-977C-924C-9364-9A76BE394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72" y="566157"/>
            <a:ext cx="7014132" cy="4577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4DA5ED-0AC2-1F46-99A0-C283103C1510}"/>
              </a:ext>
            </a:extLst>
          </p:cNvPr>
          <p:cNvSpPr txBox="1"/>
          <p:nvPr/>
        </p:nvSpPr>
        <p:spPr>
          <a:xfrm>
            <a:off x="7346031" y="1203767"/>
            <a:ext cx="1693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En los países desarrollados toda la población adulta empezó un nivel secundario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826D1-E946-F447-A5F0-2A934997303E}"/>
              </a:ext>
            </a:extLst>
          </p:cNvPr>
          <p:cNvSpPr txBox="1"/>
          <p:nvPr/>
        </p:nvSpPr>
        <p:spPr>
          <a:xfrm>
            <a:off x="7346030" y="2571750"/>
            <a:ext cx="1693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En Argentina el 25 % de la población nunca empezó un nivel secundario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7DD1C-CFDE-264F-AEA4-11A2FE382D5B}"/>
              </a:ext>
            </a:extLst>
          </p:cNvPr>
          <p:cNvSpPr txBox="1"/>
          <p:nvPr/>
        </p:nvSpPr>
        <p:spPr>
          <a:xfrm>
            <a:off x="7346030" y="3739074"/>
            <a:ext cx="1693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A principios del siglo XX, gracias a la educación pública Argentina tenía menos analfabetos que Italia o España</a:t>
            </a:r>
          </a:p>
        </p:txBody>
      </p:sp>
    </p:spTree>
    <p:extLst>
      <p:ext uri="{BB962C8B-B14F-4D97-AF65-F5344CB8AC3E}">
        <p14:creationId xmlns:p14="http://schemas.microsoft.com/office/powerpoint/2010/main" val="64262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38AD-FE93-9A40-929E-A9102284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8049"/>
          </a:xfrm>
        </p:spPr>
        <p:txBody>
          <a:bodyPr>
            <a:normAutofit fontScale="90000"/>
          </a:bodyPr>
          <a:lstStyle/>
          <a:p>
            <a:r>
              <a:rPr lang="es-ES_tradnl" sz="2400" dirty="0"/>
              <a:t>Educación técnica – Escuela Técnica de Lugano de la UBA</a:t>
            </a:r>
            <a:br>
              <a:rPr lang="es-ES_tradnl" sz="2400" dirty="0"/>
            </a:br>
            <a:r>
              <a:rPr lang="es-ES_tradnl" sz="2400" dirty="0"/>
              <a:t>‘Escuelas ricas para chicos pobres’ (Juan Llach)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FA1B8E-E198-3D41-B518-CF4D54BA0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6" y="1267528"/>
            <a:ext cx="5737880" cy="37961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94C2E2-15BD-0F4E-8D6B-A391BCF49CCE}"/>
              </a:ext>
            </a:extLst>
          </p:cNvPr>
          <p:cNvSpPr txBox="1"/>
          <p:nvPr/>
        </p:nvSpPr>
        <p:spPr>
          <a:xfrm>
            <a:off x="1241659" y="2202418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VILLA 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82AA8-BF72-1041-A517-8FA6CE54AD3C}"/>
              </a:ext>
            </a:extLst>
          </p:cNvPr>
          <p:cNvSpPr txBox="1"/>
          <p:nvPr/>
        </p:nvSpPr>
        <p:spPr>
          <a:xfrm>
            <a:off x="4305702" y="2916638"/>
            <a:ext cx="1421329" cy="73866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ESCUELA TECNICA DE LUGANO UBA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D6D8D5-D4C3-3745-98DA-8BBE41CD82BB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071486" y="3285970"/>
            <a:ext cx="234216" cy="448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1078B-8A7B-6A42-8E1B-F842D4593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499" y="1129001"/>
            <a:ext cx="3104848" cy="20569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95E7F1-B3BD-B142-B8EF-DA1DBD945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498" y="3199343"/>
            <a:ext cx="3019256" cy="20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26C7-A644-944F-B7F7-5F70D8E0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382"/>
            <a:ext cx="8229600" cy="342898"/>
          </a:xfrm>
        </p:spPr>
        <p:txBody>
          <a:bodyPr>
            <a:normAutofit fontScale="90000"/>
          </a:bodyPr>
          <a:lstStyle/>
          <a:p>
            <a:r>
              <a:rPr lang="es-ES_tradnl" sz="3200" dirty="0"/>
              <a:t>Educación técnica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2715F-F952-FC47-A80D-DEB29D2F7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6912"/>
            <a:ext cx="4919730" cy="4373206"/>
          </a:xfrm>
        </p:spPr>
        <p:txBody>
          <a:bodyPr>
            <a:normAutofit fontScale="85000" lnSpcReduction="10000"/>
          </a:bodyPr>
          <a:lstStyle/>
          <a:p>
            <a:r>
              <a:rPr lang="es-ES_tradnl" sz="2000" dirty="0"/>
              <a:t>1.5 MM de niños y jóvenes viven en Villas de Emergencia</a:t>
            </a:r>
          </a:p>
          <a:p>
            <a:r>
              <a:rPr lang="es-ES_tradnl" sz="2000" dirty="0"/>
              <a:t>Un colegio para 1000 alumnos sale unos 7 MMUSD</a:t>
            </a:r>
          </a:p>
          <a:p>
            <a:r>
              <a:rPr lang="es-ES_tradnl" sz="2000" dirty="0"/>
              <a:t>Si </a:t>
            </a:r>
            <a:r>
              <a:rPr lang="es-ES_tradnl" sz="2000" dirty="0" err="1"/>
              <a:t>rodearamos</a:t>
            </a:r>
            <a:r>
              <a:rPr lang="es-ES_tradnl" sz="2000" dirty="0"/>
              <a:t> cada villa con colegios técnicos necesitaríamos 1,500 colegios = 10,500 MMUSD</a:t>
            </a:r>
          </a:p>
          <a:p>
            <a:r>
              <a:rPr lang="es-ES_tradnl" sz="2000" dirty="0"/>
              <a:t>P.ej. Las dos centrales nucleares chinas cuestan 14,000 MMUSD</a:t>
            </a:r>
          </a:p>
          <a:p>
            <a:endParaRPr lang="es-ES_tradnl" sz="2000" dirty="0"/>
          </a:p>
          <a:p>
            <a:r>
              <a:rPr lang="es-ES_tradnl" sz="2000" dirty="0"/>
              <a:t>No deberíamos repensar nuestras prioridades considerando que la infraestructura más importante de un país es la educación?</a:t>
            </a:r>
          </a:p>
          <a:p>
            <a:endParaRPr lang="es-ES_tradnl" sz="2000" dirty="0"/>
          </a:p>
          <a:p>
            <a:r>
              <a:rPr lang="es-ES_tradnl" sz="2000" dirty="0"/>
              <a:t>Consejo Nacional de Educación (1881-1948) (Sarmiento). Traspaso de las escuelas nacionales a las provincias.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64EF6-F55C-0B4B-866C-D86D6FB23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74" y="656912"/>
            <a:ext cx="3810000" cy="212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1ED0F-B6BE-FF45-BBF2-BA3176F3C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574" y="2912649"/>
            <a:ext cx="1659229" cy="2212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2BD3DA-7AD2-A842-A83C-549A3D2F0470}"/>
              </a:ext>
            </a:extLst>
          </p:cNvPr>
          <p:cNvSpPr txBox="1"/>
          <p:nvPr/>
        </p:nvSpPr>
        <p:spPr>
          <a:xfrm>
            <a:off x="6859071" y="3107232"/>
            <a:ext cx="211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/>
              <a:t>Nacional </a:t>
            </a:r>
            <a:r>
              <a:rPr lang="es-ES_tradnl" sz="1600" dirty="0" err="1"/>
              <a:t>BsAs</a:t>
            </a:r>
            <a:r>
              <a:rPr lang="es-ES_tradnl" sz="1600" dirty="0"/>
              <a:t> (1910)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F7BF2-3349-AF48-B6F7-C222B2BD2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071" y="3563219"/>
            <a:ext cx="1860997" cy="1237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5A2EBE-528B-FF4E-A000-8F8437900E51}"/>
              </a:ext>
            </a:extLst>
          </p:cNvPr>
          <p:cNvSpPr txBox="1"/>
          <p:nvPr/>
        </p:nvSpPr>
        <p:spPr>
          <a:xfrm>
            <a:off x="6859071" y="4804946"/>
            <a:ext cx="211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/>
              <a:t>1925</a:t>
            </a:r>
          </a:p>
        </p:txBody>
      </p:sp>
    </p:spTree>
    <p:extLst>
      <p:ext uri="{BB962C8B-B14F-4D97-AF65-F5344CB8AC3E}">
        <p14:creationId xmlns:p14="http://schemas.microsoft.com/office/powerpoint/2010/main" val="386012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2BBB-433B-3548-A19A-79183623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22654"/>
          </a:xfrm>
        </p:spPr>
        <p:txBody>
          <a:bodyPr>
            <a:noAutofit/>
          </a:bodyPr>
          <a:lstStyle/>
          <a:p>
            <a:r>
              <a:rPr lang="en-US" sz="2000" dirty="0" err="1"/>
              <a:t>Educación</a:t>
            </a:r>
            <a:r>
              <a:rPr lang="en-US" sz="2000" dirty="0"/>
              <a:t> superior – </a:t>
            </a:r>
            <a:r>
              <a:rPr lang="en-US" sz="2000" dirty="0" err="1"/>
              <a:t>Porcentaje</a:t>
            </a:r>
            <a:r>
              <a:rPr lang="en-US" sz="2000" dirty="0"/>
              <a:t> de la población con </a:t>
            </a:r>
            <a:r>
              <a:rPr lang="en-US" sz="2000" dirty="0" err="1"/>
              <a:t>educación</a:t>
            </a:r>
            <a:r>
              <a:rPr lang="en-US" sz="2000" dirty="0"/>
              <a:t> </a:t>
            </a:r>
            <a:r>
              <a:rPr lang="en-US" sz="2000" dirty="0" err="1"/>
              <a:t>terciaria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ingeniería</a:t>
            </a:r>
            <a:r>
              <a:rPr lang="en-US" sz="2000" dirty="0"/>
              <a:t>, </a:t>
            </a:r>
            <a:r>
              <a:rPr lang="en-US" sz="2000" dirty="0" err="1"/>
              <a:t>industria</a:t>
            </a:r>
            <a:r>
              <a:rPr lang="en-US" sz="2000" dirty="0"/>
              <a:t> y </a:t>
            </a:r>
            <a:r>
              <a:rPr lang="en-US" sz="2000" dirty="0" err="1"/>
              <a:t>construcción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44CDB-D23C-D642-9EF3-CDE701513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28633"/>
            <a:ext cx="6765161" cy="4414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9E236-1D34-3840-B8D4-14A9AB73C594}"/>
              </a:ext>
            </a:extLst>
          </p:cNvPr>
          <p:cNvSpPr txBox="1"/>
          <p:nvPr/>
        </p:nvSpPr>
        <p:spPr>
          <a:xfrm>
            <a:off x="7450203" y="897496"/>
            <a:ext cx="1693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Argentina no está mal en este aspecto (18%).</a:t>
            </a:r>
          </a:p>
          <a:p>
            <a:endParaRPr lang="es-ES_tradnl" sz="1200" dirty="0"/>
          </a:p>
          <a:p>
            <a:endParaRPr lang="es-ES_tradnl" sz="1200" dirty="0"/>
          </a:p>
          <a:p>
            <a:r>
              <a:rPr lang="es-ES_tradnl" sz="1200" dirty="0"/>
              <a:t>Probablemente la existencia de la UTN contribuya fundamentalmente en este aspecto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A0C45-9376-AC4E-8969-F975F8159A4B}"/>
              </a:ext>
            </a:extLst>
          </p:cNvPr>
          <p:cNvSpPr txBox="1"/>
          <p:nvPr/>
        </p:nvSpPr>
        <p:spPr>
          <a:xfrm>
            <a:off x="7334294" y="3181210"/>
            <a:ext cx="1693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Pero…tenemos menos ingenieros porque nos falta educación terciaria en general</a:t>
            </a:r>
          </a:p>
        </p:txBody>
      </p:sp>
    </p:spTree>
    <p:extLst>
      <p:ext uri="{BB962C8B-B14F-4D97-AF65-F5344CB8AC3E}">
        <p14:creationId xmlns:p14="http://schemas.microsoft.com/office/powerpoint/2010/main" val="219027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B834C-2582-B74A-87A6-334C77E5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5" y="117775"/>
            <a:ext cx="8229600" cy="342898"/>
          </a:xfrm>
        </p:spPr>
        <p:txBody>
          <a:bodyPr>
            <a:noAutofit/>
          </a:bodyPr>
          <a:lstStyle/>
          <a:p>
            <a:r>
              <a:rPr lang="en-US" sz="2400" dirty="0" err="1"/>
              <a:t>Porcentaje</a:t>
            </a:r>
            <a:r>
              <a:rPr lang="en-US" sz="2400" dirty="0"/>
              <a:t> de la población con </a:t>
            </a:r>
            <a:r>
              <a:rPr lang="en-US" sz="2400" dirty="0" err="1"/>
              <a:t>educación</a:t>
            </a:r>
            <a:r>
              <a:rPr lang="en-US" sz="2400" dirty="0"/>
              <a:t> </a:t>
            </a:r>
            <a:r>
              <a:rPr lang="en-US" sz="2400" dirty="0" err="1"/>
              <a:t>terciaria</a:t>
            </a:r>
            <a:r>
              <a:rPr lang="en-US" sz="2400" dirty="0"/>
              <a:t> o superior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3F0D9-98BB-2148-B151-8625A9860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34604"/>
            <a:ext cx="6597418" cy="4305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4C3607-7F19-7142-ADE5-4579B1259F99}"/>
              </a:ext>
            </a:extLst>
          </p:cNvPr>
          <p:cNvSpPr txBox="1"/>
          <p:nvPr/>
        </p:nvSpPr>
        <p:spPr>
          <a:xfrm>
            <a:off x="7268757" y="997705"/>
            <a:ext cx="1693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En los países desarrollados el 40 % de la población tiene estudios terciarios o superior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67D0E-1A25-B944-9708-101D1AD26160}"/>
              </a:ext>
            </a:extLst>
          </p:cNvPr>
          <p:cNvSpPr txBox="1"/>
          <p:nvPr/>
        </p:nvSpPr>
        <p:spPr>
          <a:xfrm>
            <a:off x="7268756" y="2365688"/>
            <a:ext cx="169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En Argentina el 20%, superado por varios países de Latinoamérica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C3F22-9CB5-C041-A0DA-99A52DC043E3}"/>
              </a:ext>
            </a:extLst>
          </p:cNvPr>
          <p:cNvSpPr txBox="1"/>
          <p:nvPr/>
        </p:nvSpPr>
        <p:spPr>
          <a:xfrm>
            <a:off x="7268756" y="3524020"/>
            <a:ext cx="169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Alertar sobre los economistas de ”balances falsos”</a:t>
            </a:r>
          </a:p>
        </p:txBody>
      </p:sp>
    </p:spTree>
    <p:extLst>
      <p:ext uri="{BB962C8B-B14F-4D97-AF65-F5344CB8AC3E}">
        <p14:creationId xmlns:p14="http://schemas.microsoft.com/office/powerpoint/2010/main" val="214294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625</Words>
  <Application>Microsoft Macintosh PowerPoint</Application>
  <PresentationFormat>On-screen Show (16:9)</PresentationFormat>
  <Paragraphs>99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BOLD</vt:lpstr>
      <vt:lpstr>Office Theme</vt:lpstr>
      <vt:lpstr>PowerPoint Presentation</vt:lpstr>
      <vt:lpstr>PowerPoint Presentation</vt:lpstr>
      <vt:lpstr>EDUCACION EN INGENERIA</vt:lpstr>
      <vt:lpstr>EDUCACION EN INGENERIA</vt:lpstr>
      <vt:lpstr>Porcentaje de la población entre 25 y 64 años que nunca empezaron el secundario</vt:lpstr>
      <vt:lpstr>Educación técnica – Escuela Técnica de Lugano de la UBA ‘Escuelas ricas para chicos pobres’ (Juan Llach)</vt:lpstr>
      <vt:lpstr>Educación técnica</vt:lpstr>
      <vt:lpstr>Educación superior – Porcentaje de la población con educación terciaria en ingeniería, industria y construcción </vt:lpstr>
      <vt:lpstr>Porcentaje de la población con educación terciaria o superior</vt:lpstr>
      <vt:lpstr>Carreras: Estudiantes de ingeniería en Argentina</vt:lpstr>
      <vt:lpstr>Carreras: Egresados de ingeniería en Argentina</vt:lpstr>
      <vt:lpstr>Contenidos de las materias</vt:lpstr>
      <vt:lpstr>Marco curricular</vt:lpstr>
      <vt:lpstr>Conclusiones</vt:lpstr>
      <vt:lpstr>Conclusiones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Raul  Bertero</cp:lastModifiedBy>
  <cp:revision>37</cp:revision>
  <dcterms:created xsi:type="dcterms:W3CDTF">2019-04-23T13:51:10Z</dcterms:created>
  <dcterms:modified xsi:type="dcterms:W3CDTF">2019-06-05T04:40:32Z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1236123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