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Ex2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Ex3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9" r:id="rId3"/>
    <p:sldId id="257" r:id="rId4"/>
    <p:sldId id="377" r:id="rId5"/>
    <p:sldId id="1062" r:id="rId6"/>
    <p:sldId id="381" r:id="rId7"/>
    <p:sldId id="1063" r:id="rId8"/>
    <p:sldId id="383" r:id="rId9"/>
    <p:sldId id="1051" r:id="rId10"/>
    <p:sldId id="1065" r:id="rId11"/>
    <p:sldId id="1057" r:id="rId12"/>
    <p:sldId id="1037" r:id="rId13"/>
    <p:sldId id="1066" r:id="rId14"/>
    <p:sldId id="1048" r:id="rId15"/>
    <p:sldId id="1043" r:id="rId16"/>
    <p:sldId id="1052" r:id="rId17"/>
    <p:sldId id="1059" r:id="rId18"/>
    <p:sldId id="260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yra\Google%20Drive\E&amp;E%20Carpetas\TRABAJOS%20ESPECIALES\Deloitte\Emisiones%202050\06%20Archivos%20de%20Trabajo\LEAP%20Guia%20Sectores\Transporte%20Energia\LEAP%20Transporte%20Energia%20v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yra\Google%20Drive\E&amp;E%20Carpetas\TRABAJOS%20ESPECIALES\Deloitte\Emisiones%202050\06%20Archivos%20de%20Trabajo\Archivos%20de%20trabajo%20MB\Soporte%20doc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yra\Google%20Drive\E&amp;E%20Carpetas\TRABAJOS%20ESPECIALES\Deloitte\Emisiones%202050\06%20Archivos%20de%20Trabajo\Archivos%20de%20trabajo%20MB\Soporte%20doc%20fina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C:\Users\mayra\Google%20Drive\E&amp;E%20Carpetas\TRABAJOS%20ESPECIALES\Deloitte\Emisiones%202050\06%20Archivos%20de%20Trabajo\Archivos%20de%20trabajo%20MB\Costos%20LEAP%20v_45_v4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C:\Users\mayra\Google%20Drive\E&amp;E%20Carpetas\TRABAJOS%20ESPECIALES\Deloitte\Emisiones%202050\06%20Archivos%20de%20Trabajo\Archivos%20de%20trabajo%20MB\Costos%20LEAP%20v_45_v4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BAU</c:v>
                </c:pt>
              </c:strCache>
            </c:strRef>
          </c:tx>
          <c:spPr>
            <a:solidFill>
              <a:srgbClr val="8AB833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A9-4631-84C7-83E0620A3FC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A9-4631-84C7-83E0620A3FC0}"/>
                </c:ext>
              </c:extLst>
            </c:dLbl>
            <c:dLbl>
              <c:idx val="2"/>
              <c:layout>
                <c:manualLayout>
                  <c:x val="1.9044449624162694E-3"/>
                  <c:y val="-0.23724593509737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CA9-4631-84C7-83E0620A3FC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A9-4631-84C7-83E0620A3FC0}"/>
                </c:ext>
              </c:extLst>
            </c:dLbl>
            <c:dLbl>
              <c:idx val="4"/>
              <c:layout>
                <c:manualLayout>
                  <c:x val="-1.0894644514834731E-2"/>
                  <c:y val="-0.40097592070938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A9-4631-84C7-83E0620A3F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0</c:formatCode>
                <c:ptCount val="5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362.912924593475</c:v>
                </c:pt>
                <c:pt idx="1">
                  <c:v>419.41076988933276</c:v>
                </c:pt>
                <c:pt idx="2">
                  <c:v>558.86843969855511</c:v>
                </c:pt>
                <c:pt idx="3">
                  <c:v>745.08658295238058</c:v>
                </c:pt>
                <c:pt idx="4">
                  <c:v>992.07753432226173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F-47FB-B7BC-ED60611C15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Increased Effort</c:v>
                </c:pt>
              </c:strCache>
            </c:strRef>
          </c:tx>
          <c:spPr>
            <a:solidFill>
              <a:srgbClr val="549E39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CA9-4631-84C7-83E0620A3FC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A9-4631-84C7-83E0620A3FC0}"/>
                </c:ext>
              </c:extLst>
            </c:dLbl>
            <c:dLbl>
              <c:idx val="2"/>
              <c:layout>
                <c:manualLayout>
                  <c:x val="7.6645994198407434E-4"/>
                  <c:y val="-0.17524671923853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A9-4631-84C7-83E0620A3FC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A9-4631-84C7-83E0620A3FC0}"/>
                </c:ext>
              </c:extLst>
            </c:dLbl>
            <c:dLbl>
              <c:idx val="4"/>
              <c:layout>
                <c:manualLayout>
                  <c:x val="-1.4469073665278227E-2"/>
                  <c:y val="-0.16947976712123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A9-4631-84C7-83E0620A3F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0</c:formatCode>
                <c:ptCount val="5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Sheet1!$C$2:$C$6</c:f>
              <c:numCache>
                <c:formatCode>0</c:formatCode>
                <c:ptCount val="5"/>
                <c:pt idx="0">
                  <c:v>362.912924593475</c:v>
                </c:pt>
                <c:pt idx="1">
                  <c:v>365.62059798695083</c:v>
                </c:pt>
                <c:pt idx="2">
                  <c:v>380.63030507899481</c:v>
                </c:pt>
                <c:pt idx="3">
                  <c:v>381.81180669923862</c:v>
                </c:pt>
                <c:pt idx="4">
                  <c:v>382.34182556368125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4F-47FB-B7BC-ED60611C15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Green Disruptive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7.6177798496653917E-3"/>
                  <c:y val="-0.16296123753048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A9-4631-84C7-83E0620A3FC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A9-4631-84C7-83E0620A3FC0}"/>
                </c:ext>
              </c:extLst>
            </c:dLbl>
            <c:dLbl>
              <c:idx val="2"/>
              <c:layout>
                <c:manualLayout>
                  <c:x val="7.6645994198407434E-4"/>
                  <c:y val="-5.6375764786629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A9-4631-84C7-83E0620A3FC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A9-4631-84C7-83E0620A3FC0}"/>
                </c:ext>
              </c:extLst>
            </c:dLbl>
            <c:dLbl>
              <c:idx val="4"/>
              <c:layout>
                <c:manualLayout>
                  <c:x val="-8.7557622344717409E-3"/>
                  <c:y val="-9.8035588876670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A9-4631-84C7-83E0620A3F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0</c:formatCode>
                <c:ptCount val="5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Sheet1!$D$2:$D$6</c:f>
              <c:numCache>
                <c:formatCode>0</c:formatCode>
                <c:ptCount val="5"/>
                <c:pt idx="0">
                  <c:v>362.912924593475</c:v>
                </c:pt>
                <c:pt idx="1">
                  <c:v>330.35424441467239</c:v>
                </c:pt>
                <c:pt idx="2">
                  <c:v>266.07208729107214</c:v>
                </c:pt>
                <c:pt idx="3">
                  <c:v>222.95365484081867</c:v>
                </c:pt>
                <c:pt idx="4">
                  <c:v>179.95778790751228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4F-47FB-B7BC-ED60611C15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90102544"/>
        <c:axId val="190102936"/>
      </c:areaChart>
      <c:catAx>
        <c:axId val="19010254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90102936"/>
        <c:crosses val="autoZero"/>
        <c:auto val="1"/>
        <c:lblAlgn val="ctr"/>
        <c:lblOffset val="100"/>
        <c:noMultiLvlLbl val="0"/>
      </c:catAx>
      <c:valAx>
        <c:axId val="190102936"/>
        <c:scaling>
          <c:orientation val="minMax"/>
          <c:max val="12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90102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88648293963255"/>
          <c:y val="5.0925925925925923E-2"/>
          <c:w val="0.28976323764754469"/>
          <c:h val="0.711736964556449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'Aux. Costos'!$A$40</c:f>
              <c:strCache>
                <c:ptCount val="1"/>
                <c:pt idx="0">
                  <c:v>Inversiones de capital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'Aux. Costos'!$B$39</c:f>
              <c:strCache>
                <c:ptCount val="1"/>
                <c:pt idx="0">
                  <c:v>Ahorro en Mil M USD</c:v>
                </c:pt>
              </c:strCache>
            </c:strRef>
          </c:cat>
          <c:val>
            <c:numRef>
              <c:f>'Aux. Costos'!$B$40</c:f>
              <c:numCache>
                <c:formatCode>#,##0</c:formatCode>
                <c:ptCount val="1"/>
                <c:pt idx="0">
                  <c:v>2699.9999999999977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A-4E9F-9A19-DAF45169F2ED}"/>
            </c:ext>
          </c:extLst>
        </c:ser>
        <c:ser>
          <c:idx val="1"/>
          <c:order val="1"/>
          <c:tx>
            <c:strRef>
              <c:f>'Aux. Costos'!$A$41</c:f>
              <c:strCache>
                <c:ptCount val="1"/>
                <c:pt idx="0">
                  <c:v>Costos operativos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'Aux. Costos'!$B$39</c:f>
              <c:strCache>
                <c:ptCount val="1"/>
                <c:pt idx="0">
                  <c:v>Ahorro en Mil M USD</c:v>
                </c:pt>
              </c:strCache>
            </c:strRef>
          </c:cat>
          <c:val>
            <c:numRef>
              <c:f>'Aux. Costos'!$B$41</c:f>
              <c:numCache>
                <c:formatCode>#,##0</c:formatCode>
                <c:ptCount val="1"/>
                <c:pt idx="0">
                  <c:v>7532.8549587609759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9A-4E9F-9A19-DAF45169F2ED}"/>
            </c:ext>
          </c:extLst>
        </c:ser>
        <c:ser>
          <c:idx val="2"/>
          <c:order val="2"/>
          <c:tx>
            <c:strRef>
              <c:f>'Aux. Costos'!$A$42</c:f>
              <c:strCache>
                <c:ptCount val="1"/>
                <c:pt idx="0">
                  <c:v>Costos sociales del carbono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'Aux. Costos'!$B$39</c:f>
              <c:strCache>
                <c:ptCount val="1"/>
                <c:pt idx="0">
                  <c:v>Ahorro en Mil M USD</c:v>
                </c:pt>
              </c:strCache>
            </c:strRef>
          </c:cat>
          <c:val>
            <c:numRef>
              <c:f>'Aux. Costos'!$B$42</c:f>
              <c:numCache>
                <c:formatCode>#,##0</c:formatCode>
                <c:ptCount val="1"/>
                <c:pt idx="0">
                  <c:v>2027.5956585038421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9A-4E9F-9A19-DAF45169F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45250560"/>
        <c:axId val="1143153200"/>
      </c:barChart>
      <c:catAx>
        <c:axId val="124525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143153200"/>
        <c:crosses val="autoZero"/>
        <c:auto val="1"/>
        <c:lblAlgn val="ctr"/>
        <c:lblOffset val="100"/>
        <c:noMultiLvlLbl val="0"/>
      </c:catAx>
      <c:valAx>
        <c:axId val="114315320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4525056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679426796272169"/>
          <c:y val="8.1741189423693988E-2"/>
          <c:w val="0.44079536724090279"/>
          <c:h val="0.191285509660032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s-A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87453652670612E-2"/>
          <c:y val="6.4969083833464905E-2"/>
          <c:w val="0.8871985335871998"/>
          <c:h val="0.68036822950117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BAU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Líneas eléctricas              (en miles Km)</c:v>
                </c:pt>
                <c:pt idx="1">
                  <c:v>Capac. Transp. de Gas      (en MMm3/d)</c:v>
                </c:pt>
                <c:pt idx="2">
                  <c:v>Inversiones Totales          (en Mil M USD)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16900</c:v>
                </c:pt>
                <c:pt idx="1">
                  <c:v>200563.35681452049</c:v>
                </c:pt>
                <c:pt idx="2">
                  <c:v>31545.388208019365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6-4599-8F79-30CA9CB0ED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Increased Effort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0D6-4599-8F79-30CA9CB0ED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Líneas eléctricas              (en miles Km)</c:v>
                </c:pt>
                <c:pt idx="1">
                  <c:v>Capac. Transp. de Gas      (en MMm3/d)</c:v>
                </c:pt>
                <c:pt idx="2">
                  <c:v>Inversiones Totales          (en Mil M USD)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33500</c:v>
                </c:pt>
                <c:pt idx="1">
                  <c:v>23382.586738493352</c:v>
                </c:pt>
                <c:pt idx="2" formatCode="_-* #,##0_-;\-* #,##0_-;_-* &quot;-&quot;??_-;_-@_-">
                  <c:v>24978.038798978218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D6-4599-8F79-30CA9CB0ED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Green Disruptive</c:v>
                </c:pt>
              </c:strCache>
            </c:strRef>
          </c:tx>
          <c:spPr>
            <a:solidFill>
              <a:srgbClr val="99CB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Líneas eléctricas              (en miles Km)</c:v>
                </c:pt>
                <c:pt idx="1">
                  <c:v>Capac. Transp. de Gas      (en MMm3/d)</c:v>
                </c:pt>
                <c:pt idx="2">
                  <c:v>Inversiones Totales          (en Mil M USD)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43000</c:v>
                </c:pt>
                <c:pt idx="1">
                  <c:v>0</c:v>
                </c:pt>
                <c:pt idx="2" formatCode="_-* #,##0_-;\-* #,##0_-;_-* &quot;-&quot;??_-;_-@_-">
                  <c:v>30628.394669043817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D6-4599-8F79-30CA9CB0ED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8"/>
        <c:axId val="221248000"/>
        <c:axId val="221248392"/>
      </c:barChart>
      <c:catAx>
        <c:axId val="22124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1248392"/>
        <c:crosses val="autoZero"/>
        <c:auto val="1"/>
        <c:lblAlgn val="ctr"/>
        <c:lblOffset val="100"/>
        <c:noMultiLvlLbl val="0"/>
      </c:catAx>
      <c:valAx>
        <c:axId val="221248392"/>
        <c:scaling>
          <c:orientation val="minMax"/>
          <c:max val="20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1248000"/>
        <c:crosses val="autoZero"/>
        <c:crossBetween val="between"/>
        <c:majorUnit val="25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'ENERDATA-ENEL'!$B$30</c:f>
              <c:strCache>
                <c:ptCount val="1"/>
                <c:pt idx="0">
                  <c:v>toe/cap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4E4-4129-8C1A-8E12AB4C3D0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44E4-4129-8C1A-8E12AB4C3D0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44E4-4129-8C1A-8E12AB4C3D0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44E4-4129-8C1A-8E12AB4C3D0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4E4-4129-8C1A-8E12AB4C3D08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44E4-4129-8C1A-8E12AB4C3D08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44E4-4129-8C1A-8E12AB4C3D08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E4-4129-8C1A-8E12AB4C3D0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E4-4129-8C1A-8E12AB4C3D0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>
                      <a:solidFill>
                        <a:schemeClr val="accent5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E4-4129-8C1A-8E12AB4C3D08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E4-4129-8C1A-8E12AB4C3D0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>
                      <a:solidFill>
                        <a:schemeClr val="accent4">
                          <a:lumMod val="50000"/>
                        </a:schemeClr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E4-4129-8C1A-8E12AB4C3D08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1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E4-4129-8C1A-8E12AB4C3D08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E4-4129-8C1A-8E12AB4C3D08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E4-4129-8C1A-8E12AB4C3D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accent2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'ENERDATA-ENEL'!$A$102:$A$123</c:f>
              <c:strCache>
                <c:ptCount val="22"/>
                <c:pt idx="0">
                  <c:v>United States</c:v>
                </c:pt>
                <c:pt idx="1">
                  <c:v>OECD</c:v>
                </c:pt>
                <c:pt idx="2">
                  <c:v>Germany</c:v>
                </c:pt>
                <c:pt idx="3">
                  <c:v>France</c:v>
                </c:pt>
                <c:pt idx="4">
                  <c:v>European Union</c:v>
                </c:pt>
                <c:pt idx="5">
                  <c:v>Italy</c:v>
                </c:pt>
                <c:pt idx="6">
                  <c:v>Spain</c:v>
                </c:pt>
                <c:pt idx="7">
                  <c:v>Arg. 2050 Increased Ef.</c:v>
                </c:pt>
                <c:pt idx="8">
                  <c:v>China</c:v>
                </c:pt>
                <c:pt idx="9">
                  <c:v>Chile</c:v>
                </c:pt>
                <c:pt idx="10">
                  <c:v>Argentina 2015</c:v>
                </c:pt>
                <c:pt idx="11">
                  <c:v>World</c:v>
                </c:pt>
                <c:pt idx="12">
                  <c:v>Romania</c:v>
                </c:pt>
                <c:pt idx="13">
                  <c:v>Arg. 2050 Green Dis.</c:v>
                </c:pt>
                <c:pt idx="14">
                  <c:v>Brazil</c:v>
                </c:pt>
                <c:pt idx="15">
                  <c:v>Venezuela</c:v>
                </c:pt>
                <c:pt idx="16">
                  <c:v>Mexico</c:v>
                </c:pt>
                <c:pt idx="17">
                  <c:v>Latin America</c:v>
                </c:pt>
                <c:pt idx="18">
                  <c:v>Non OECD</c:v>
                </c:pt>
                <c:pt idx="19">
                  <c:v>Costa Rica</c:v>
                </c:pt>
                <c:pt idx="20">
                  <c:v>Peru</c:v>
                </c:pt>
                <c:pt idx="21">
                  <c:v>Colombia</c:v>
                </c:pt>
              </c:strCache>
            </c:strRef>
          </c:cat>
          <c:val>
            <c:numRef>
              <c:f>'ENERDATA-ENEL'!$B$102:$B$123</c:f>
              <c:numCache>
                <c:formatCode>General</c:formatCode>
                <c:ptCount val="22"/>
                <c:pt idx="0">
                  <c:v>4.67</c:v>
                </c:pt>
                <c:pt idx="1">
                  <c:v>2.89</c:v>
                </c:pt>
                <c:pt idx="2">
                  <c:v>2.79</c:v>
                </c:pt>
                <c:pt idx="3">
                  <c:v>2.2999999999999998</c:v>
                </c:pt>
                <c:pt idx="4">
                  <c:v>2.2599999999999998</c:v>
                </c:pt>
                <c:pt idx="5">
                  <c:v>1.98</c:v>
                </c:pt>
                <c:pt idx="6">
                  <c:v>1.76</c:v>
                </c:pt>
                <c:pt idx="7">
                  <c:v>1.62</c:v>
                </c:pt>
                <c:pt idx="8">
                  <c:v>1.48</c:v>
                </c:pt>
                <c:pt idx="9">
                  <c:v>1.46</c:v>
                </c:pt>
                <c:pt idx="10">
                  <c:v>1.38</c:v>
                </c:pt>
                <c:pt idx="11">
                  <c:v>1.3</c:v>
                </c:pt>
                <c:pt idx="12">
                  <c:v>1.19</c:v>
                </c:pt>
                <c:pt idx="13">
                  <c:v>1.17</c:v>
                </c:pt>
                <c:pt idx="14">
                  <c:v>1.0900000000000001</c:v>
                </c:pt>
                <c:pt idx="15">
                  <c:v>1.07</c:v>
                </c:pt>
                <c:pt idx="16">
                  <c:v>0.98</c:v>
                </c:pt>
                <c:pt idx="17">
                  <c:v>0.96</c:v>
                </c:pt>
                <c:pt idx="18">
                  <c:v>0.91</c:v>
                </c:pt>
                <c:pt idx="19">
                  <c:v>0.81</c:v>
                </c:pt>
                <c:pt idx="20">
                  <c:v>0.57999999999999996</c:v>
                </c:pt>
                <c:pt idx="2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E4-4129-8C1A-8E12AB4C3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3441056"/>
        <c:axId val="1"/>
      </c:barChart>
      <c:catAx>
        <c:axId val="193344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 b="0"/>
            </a:pPr>
            <a:endParaRPr lang="es-A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933441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Verdana" panose="020B0604030504040204" pitchFamily="34" charset="0"/>
          <a:ea typeface="Verdana" panose="020B0604030504040204" pitchFamily="34" charset="0"/>
        </a:defRPr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'ENERDATA-ENEL'!$B$54</c:f>
              <c:strCache>
                <c:ptCount val="1"/>
                <c:pt idx="0">
                  <c:v>tCO2/cap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7F55-4428-9C9C-694429132F7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F55-4428-9C9C-694429132F7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7F55-4428-9C9C-694429132F7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7F55-4428-9C9C-694429132F7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7F55-4428-9C9C-694429132F7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7F55-4428-9C9C-694429132F7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F55-4428-9C9C-694429132F74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55-4428-9C9C-694429132F7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55-4428-9C9C-694429132F7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55-4428-9C9C-694429132F74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>
                      <a:solidFill>
                        <a:schemeClr val="accent5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55-4428-9C9C-694429132F74}"/>
                </c:ext>
              </c:extLst>
            </c:dLbl>
            <c:dLbl>
              <c:idx val="16"/>
              <c:layout>
                <c:manualLayout>
                  <c:x val="-7.1861309769712849E-17"/>
                  <c:y val="-5.87962962962962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55-4428-9C9C-694429132F74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>
                      <a:solidFill>
                        <a:schemeClr val="accent2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55-4428-9C9C-694429132F74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55-4428-9C9C-694429132F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'ENERDATA-ENEL'!$A$128:$A$149</c:f>
              <c:strCache>
                <c:ptCount val="22"/>
                <c:pt idx="0">
                  <c:v>United States</c:v>
                </c:pt>
                <c:pt idx="1">
                  <c:v>OECD</c:v>
                </c:pt>
                <c:pt idx="2">
                  <c:v>Germany</c:v>
                </c:pt>
                <c:pt idx="3">
                  <c:v>China</c:v>
                </c:pt>
                <c:pt idx="4">
                  <c:v>European Union</c:v>
                </c:pt>
                <c:pt idx="5">
                  <c:v>Italy</c:v>
                </c:pt>
                <c:pt idx="6">
                  <c:v>Spain</c:v>
                </c:pt>
                <c:pt idx="7">
                  <c:v>Chile</c:v>
                </c:pt>
                <c:pt idx="8">
                  <c:v>France</c:v>
                </c:pt>
                <c:pt idx="9">
                  <c:v>Argentina 2015</c:v>
                </c:pt>
                <c:pt idx="10">
                  <c:v>World</c:v>
                </c:pt>
                <c:pt idx="11">
                  <c:v>Venezuela</c:v>
                </c:pt>
                <c:pt idx="12">
                  <c:v>Mexico</c:v>
                </c:pt>
                <c:pt idx="13">
                  <c:v>Romania</c:v>
                </c:pt>
                <c:pt idx="14">
                  <c:v>Non OECD</c:v>
                </c:pt>
                <c:pt idx="15">
                  <c:v>Arg. 2050 Increased Ef.</c:v>
                </c:pt>
                <c:pt idx="16">
                  <c:v>Latin America</c:v>
                </c:pt>
                <c:pt idx="17">
                  <c:v>Brazil</c:v>
                </c:pt>
                <c:pt idx="18">
                  <c:v>Colombia</c:v>
                </c:pt>
                <c:pt idx="19">
                  <c:v>Peru</c:v>
                </c:pt>
                <c:pt idx="20">
                  <c:v>Arg. 2050 Green Dis.</c:v>
                </c:pt>
                <c:pt idx="21">
                  <c:v>Costa Rica</c:v>
                </c:pt>
              </c:strCache>
            </c:strRef>
          </c:cat>
          <c:val>
            <c:numRef>
              <c:f>'ENERDATA-ENEL'!$B$128:$B$149</c:f>
              <c:numCache>
                <c:formatCode>General</c:formatCode>
                <c:ptCount val="22"/>
                <c:pt idx="0">
                  <c:v>15.7</c:v>
                </c:pt>
                <c:pt idx="1">
                  <c:v>9.3000000000000007</c:v>
                </c:pt>
                <c:pt idx="2">
                  <c:v>9.1999999999999993</c:v>
                </c:pt>
                <c:pt idx="3">
                  <c:v>6.6</c:v>
                </c:pt>
                <c:pt idx="4">
                  <c:v>6.5</c:v>
                </c:pt>
                <c:pt idx="5">
                  <c:v>5.4</c:v>
                </c:pt>
                <c:pt idx="6">
                  <c:v>5.3</c:v>
                </c:pt>
                <c:pt idx="7">
                  <c:v>4.9000000000000004</c:v>
                </c:pt>
                <c:pt idx="8">
                  <c:v>4.8</c:v>
                </c:pt>
                <c:pt idx="9">
                  <c:v>4.5</c:v>
                </c:pt>
                <c:pt idx="10">
                  <c:v>4.3</c:v>
                </c:pt>
                <c:pt idx="11">
                  <c:v>4</c:v>
                </c:pt>
                <c:pt idx="12">
                  <c:v>3.6</c:v>
                </c:pt>
                <c:pt idx="13">
                  <c:v>3.5</c:v>
                </c:pt>
                <c:pt idx="14">
                  <c:v>3.3</c:v>
                </c:pt>
                <c:pt idx="15" formatCode="0.0">
                  <c:v>3</c:v>
                </c:pt>
                <c:pt idx="16">
                  <c:v>2.6</c:v>
                </c:pt>
                <c:pt idx="17">
                  <c:v>2.1</c:v>
                </c:pt>
                <c:pt idx="18">
                  <c:v>1.6</c:v>
                </c:pt>
                <c:pt idx="19">
                  <c:v>1.6</c:v>
                </c:pt>
                <c:pt idx="20" formatCode="0.0">
                  <c:v>1.53</c:v>
                </c:pt>
                <c:pt idx="2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55-4428-9C9C-694429132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3441056"/>
        <c:axId val="1"/>
      </c:barChart>
      <c:catAx>
        <c:axId val="193344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es-A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933441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Verdana" panose="020B0604030504040204" pitchFamily="34" charset="0"/>
          <a:ea typeface="Verdana" panose="020B0604030504040204" pitchFamily="34" charset="0"/>
        </a:defRPr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Sheet1!$A$2:$A$38</c:f>
              <c:numCache>
                <c:formatCode>General</c:formatCode>
                <c:ptCount val="3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</c:numCache>
            </c:numRef>
          </c:cat>
          <c:val>
            <c:numRef>
              <c:f>Sheet1!$B$2:$B$38</c:f>
              <c:numCache>
                <c:formatCode>0</c:formatCode>
                <c:ptCount val="37"/>
                <c:pt idx="0">
                  <c:v>10.735519233044602</c:v>
                </c:pt>
                <c:pt idx="1">
                  <c:v>10.886273253126701</c:v>
                </c:pt>
                <c:pt idx="2">
                  <c:v>11.046606189649351</c:v>
                </c:pt>
                <c:pt idx="3">
                  <c:v>11.209214718514309</c:v>
                </c:pt>
                <c:pt idx="4">
                  <c:v>11.372866265365381</c:v>
                </c:pt>
                <c:pt idx="5">
                  <c:v>11.537319296360238</c:v>
                </c:pt>
                <c:pt idx="6">
                  <c:v>11.806762771745696</c:v>
                </c:pt>
                <c:pt idx="7">
                  <c:v>12.17244874243265</c:v>
                </c:pt>
                <c:pt idx="8">
                  <c:v>12.558781096809163</c:v>
                </c:pt>
                <c:pt idx="9">
                  <c:v>13.053402974993416</c:v>
                </c:pt>
                <c:pt idx="10">
                  <c:v>13.569921341655288</c:v>
                </c:pt>
                <c:pt idx="11">
                  <c:v>14.104412713908703</c:v>
                </c:pt>
                <c:pt idx="12">
                  <c:v>14.660154948080136</c:v>
                </c:pt>
                <c:pt idx="13">
                  <c:v>15.235383334632695</c:v>
                </c:pt>
                <c:pt idx="14">
                  <c:v>15.834689728302068</c:v>
                </c:pt>
                <c:pt idx="15">
                  <c:v>16.455810912541729</c:v>
                </c:pt>
                <c:pt idx="16">
                  <c:v>17.105123173652977</c:v>
                </c:pt>
                <c:pt idx="17">
                  <c:v>17.552728199826429</c:v>
                </c:pt>
                <c:pt idx="18">
                  <c:v>18.044776080400695</c:v>
                </c:pt>
                <c:pt idx="19">
                  <c:v>18.560908502404573</c:v>
                </c:pt>
                <c:pt idx="20">
                  <c:v>19.095636935817883</c:v>
                </c:pt>
                <c:pt idx="21">
                  <c:v>19.650052396701501</c:v>
                </c:pt>
                <c:pt idx="22">
                  <c:v>20.222086406249328</c:v>
                </c:pt>
                <c:pt idx="23">
                  <c:v>20.809526940090073</c:v>
                </c:pt>
                <c:pt idx="24">
                  <c:v>21.409669403023866</c:v>
                </c:pt>
                <c:pt idx="25">
                  <c:v>22.029070864978589</c:v>
                </c:pt>
                <c:pt idx="26">
                  <c:v>22.664634186949137</c:v>
                </c:pt>
                <c:pt idx="27">
                  <c:v>23.271823006972788</c:v>
                </c:pt>
                <c:pt idx="28">
                  <c:v>23.890914420561675</c:v>
                </c:pt>
                <c:pt idx="29">
                  <c:v>24.529100758571296</c:v>
                </c:pt>
                <c:pt idx="30">
                  <c:v>25.182977848113442</c:v>
                </c:pt>
                <c:pt idx="31">
                  <c:v>25.854465721400494</c:v>
                </c:pt>
                <c:pt idx="32">
                  <c:v>26.543507432810756</c:v>
                </c:pt>
                <c:pt idx="33">
                  <c:v>27.251002237408574</c:v>
                </c:pt>
                <c:pt idx="34">
                  <c:v>27.975992699352794</c:v>
                </c:pt>
                <c:pt idx="35">
                  <c:v>28.72385708923041</c:v>
                </c:pt>
                <c:pt idx="36">
                  <c:v>29.636378480481184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F-4AA7-9889-69227C7662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646464"/>
            </a:solidFill>
            <a:ln>
              <a:noFill/>
            </a:ln>
            <a:effectLst/>
          </c:spPr>
          <c:cat>
            <c:numRef>
              <c:f>Sheet1!$A$2:$A$38</c:f>
              <c:numCache>
                <c:formatCode>General</c:formatCode>
                <c:ptCount val="3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</c:numCache>
            </c:numRef>
          </c:cat>
          <c:val>
            <c:numRef>
              <c:f>Sheet1!$C$2:$C$38</c:f>
              <c:numCache>
                <c:formatCode>0</c:formatCode>
                <c:ptCount val="37"/>
                <c:pt idx="0">
                  <c:v>20.785537695491609</c:v>
                </c:pt>
                <c:pt idx="1">
                  <c:v>21.087161546212336</c:v>
                </c:pt>
                <c:pt idx="2">
                  <c:v>21.389137898684009</c:v>
                </c:pt>
                <c:pt idx="3">
                  <c:v>21.688530769096957</c:v>
                </c:pt>
                <c:pt idx="4">
                  <c:v>21.986051601823423</c:v>
                </c:pt>
                <c:pt idx="5">
                  <c:v>22.286104983661435</c:v>
                </c:pt>
                <c:pt idx="6">
                  <c:v>22.585862535603788</c:v>
                </c:pt>
                <c:pt idx="7">
                  <c:v>22.860457165223046</c:v>
                </c:pt>
                <c:pt idx="8">
                  <c:v>23.136204148611004</c:v>
                </c:pt>
                <c:pt idx="9">
                  <c:v>23.40999504629945</c:v>
                </c:pt>
                <c:pt idx="10">
                  <c:v>23.683802245974658</c:v>
                </c:pt>
                <c:pt idx="11">
                  <c:v>23.952313723140804</c:v>
                </c:pt>
                <c:pt idx="12">
                  <c:v>24.216666459927652</c:v>
                </c:pt>
                <c:pt idx="13">
                  <c:v>24.478783749634022</c:v>
                </c:pt>
                <c:pt idx="14">
                  <c:v>24.736217307177348</c:v>
                </c:pt>
                <c:pt idx="15">
                  <c:v>24.991839765580856</c:v>
                </c:pt>
                <c:pt idx="16">
                  <c:v>25.242220011718054</c:v>
                </c:pt>
                <c:pt idx="17">
                  <c:v>25.391728578744512</c:v>
                </c:pt>
                <c:pt idx="18">
                  <c:v>25.547958763041411</c:v>
                </c:pt>
                <c:pt idx="19">
                  <c:v>25.704112698296857</c:v>
                </c:pt>
                <c:pt idx="20">
                  <c:v>25.8596244852748</c:v>
                </c:pt>
                <c:pt idx="21">
                  <c:v>26.009378909819478</c:v>
                </c:pt>
                <c:pt idx="22">
                  <c:v>26.15579464921333</c:v>
                </c:pt>
                <c:pt idx="23">
                  <c:v>26.29614016774978</c:v>
                </c:pt>
                <c:pt idx="24">
                  <c:v>26.432679687716</c:v>
                </c:pt>
                <c:pt idx="25">
                  <c:v>26.562842016228046</c:v>
                </c:pt>
                <c:pt idx="26">
                  <c:v>26.688620747386576</c:v>
                </c:pt>
                <c:pt idx="27">
                  <c:v>26.855921765941623</c:v>
                </c:pt>
                <c:pt idx="28">
                  <c:v>27.019432587761045</c:v>
                </c:pt>
                <c:pt idx="29">
                  <c:v>27.179099514443376</c:v>
                </c:pt>
                <c:pt idx="30">
                  <c:v>27.337613148156244</c:v>
                </c:pt>
                <c:pt idx="31">
                  <c:v>27.488301916527071</c:v>
                </c:pt>
                <c:pt idx="32">
                  <c:v>27.634982738196257</c:v>
                </c:pt>
                <c:pt idx="33">
                  <c:v>27.778126083830674</c:v>
                </c:pt>
                <c:pt idx="34">
                  <c:v>27.917382556191484</c:v>
                </c:pt>
                <c:pt idx="35">
                  <c:v>28.051344339221071</c:v>
                </c:pt>
                <c:pt idx="36">
                  <c:v>28.04549357246043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CF-4AA7-9889-69227C7662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Derivados del Petróleo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Sheet1!$A$2:$A$38</c:f>
              <c:numCache>
                <c:formatCode>General</c:formatCode>
                <c:ptCount val="3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</c:numCache>
            </c:numRef>
          </c:cat>
          <c:val>
            <c:numRef>
              <c:f>Sheet1!$D$2:$D$38</c:f>
              <c:numCache>
                <c:formatCode>0</c:formatCode>
                <c:ptCount val="37"/>
                <c:pt idx="0">
                  <c:v>19.060529985308484</c:v>
                </c:pt>
                <c:pt idx="1">
                  <c:v>19.332435418864311</c:v>
                </c:pt>
                <c:pt idx="2">
                  <c:v>19.619925185990219</c:v>
                </c:pt>
                <c:pt idx="3">
                  <c:v>19.891441729111513</c:v>
                </c:pt>
                <c:pt idx="4">
                  <c:v>20.147551447752768</c:v>
                </c:pt>
                <c:pt idx="5">
                  <c:v>20.426743421581715</c:v>
                </c:pt>
                <c:pt idx="6">
                  <c:v>20.70408133523571</c:v>
                </c:pt>
                <c:pt idx="7">
                  <c:v>20.743369478844919</c:v>
                </c:pt>
                <c:pt idx="8">
                  <c:v>20.786895882631228</c:v>
                </c:pt>
                <c:pt idx="9">
                  <c:v>20.814256475411543</c:v>
                </c:pt>
                <c:pt idx="10">
                  <c:v>20.808242997942976</c:v>
                </c:pt>
                <c:pt idx="11">
                  <c:v>20.800618815456698</c:v>
                </c:pt>
                <c:pt idx="12">
                  <c:v>20.75447794192689</c:v>
                </c:pt>
                <c:pt idx="13">
                  <c:v>20.708294904558045</c:v>
                </c:pt>
                <c:pt idx="14">
                  <c:v>20.640721623104724</c:v>
                </c:pt>
                <c:pt idx="15">
                  <c:v>20.528388557401019</c:v>
                </c:pt>
                <c:pt idx="16">
                  <c:v>20.405543766544273</c:v>
                </c:pt>
                <c:pt idx="17">
                  <c:v>20.601868465956731</c:v>
                </c:pt>
                <c:pt idx="18">
                  <c:v>20.812527163472197</c:v>
                </c:pt>
                <c:pt idx="19">
                  <c:v>21.019951929763725</c:v>
                </c:pt>
                <c:pt idx="20">
                  <c:v>21.204451541598516</c:v>
                </c:pt>
                <c:pt idx="21">
                  <c:v>21.404389808069009</c:v>
                </c:pt>
                <c:pt idx="22">
                  <c:v>21.580786713936337</c:v>
                </c:pt>
                <c:pt idx="23">
                  <c:v>21.774605041789119</c:v>
                </c:pt>
                <c:pt idx="24">
                  <c:v>21.960367419001148</c:v>
                </c:pt>
                <c:pt idx="25">
                  <c:v>22.120036511992829</c:v>
                </c:pt>
                <c:pt idx="26">
                  <c:v>22.293630232335339</c:v>
                </c:pt>
                <c:pt idx="27">
                  <c:v>22.461779321521295</c:v>
                </c:pt>
                <c:pt idx="28">
                  <c:v>22.602494888177148</c:v>
                </c:pt>
                <c:pt idx="29">
                  <c:v>22.756417027017736</c:v>
                </c:pt>
                <c:pt idx="30">
                  <c:v>22.882365235017044</c:v>
                </c:pt>
                <c:pt idx="31">
                  <c:v>23.019765266860833</c:v>
                </c:pt>
                <c:pt idx="32">
                  <c:v>23.15345061977872</c:v>
                </c:pt>
                <c:pt idx="33">
                  <c:v>23.251680665756407</c:v>
                </c:pt>
                <c:pt idx="34">
                  <c:v>23.360630439178511</c:v>
                </c:pt>
                <c:pt idx="35">
                  <c:v>23.438453538702536</c:v>
                </c:pt>
                <c:pt idx="36">
                  <c:v>23.528339484378485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CF-4AA7-9889-69227C7662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 Energy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Sheet1!$A$2:$A$38</c:f>
              <c:numCache>
                <c:formatCode>General</c:formatCode>
                <c:ptCount val="3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</c:numCache>
            </c:numRef>
          </c:cat>
          <c:val>
            <c:numRef>
              <c:f>Sheet1!$E$2:$E$38</c:f>
              <c:numCache>
                <c:formatCode>0</c:formatCode>
                <c:ptCount val="37"/>
                <c:pt idx="0">
                  <c:v>3.6409999999999996</c:v>
                </c:pt>
                <c:pt idx="1">
                  <c:v>3.7024924444444451</c:v>
                </c:pt>
                <c:pt idx="2">
                  <c:v>3.7648393102222224</c:v>
                </c:pt>
                <c:pt idx="3">
                  <c:v>3.8280461899093328</c:v>
                </c:pt>
                <c:pt idx="4">
                  <c:v>3.8921184523787375</c:v>
                </c:pt>
                <c:pt idx="5">
                  <c:v>3.9570612288412836</c:v>
                </c:pt>
                <c:pt idx="6">
                  <c:v>4.0228793983454647</c:v>
                </c:pt>
                <c:pt idx="7">
                  <c:v>4.0895775727180332</c:v>
                </c:pt>
                <c:pt idx="8">
                  <c:v>4.1571600809270377</c:v>
                </c:pt>
                <c:pt idx="9">
                  <c:v>4.2256309528481886</c:v>
                </c:pt>
                <c:pt idx="10">
                  <c:v>4.2949939024149417</c:v>
                </c:pt>
                <c:pt idx="11">
                  <c:v>4.3652523101320568</c:v>
                </c:pt>
                <c:pt idx="12">
                  <c:v>4.4364092049318042</c:v>
                </c:pt>
                <c:pt idx="13">
                  <c:v>4.5084672453513033</c:v>
                </c:pt>
                <c:pt idx="14">
                  <c:v>4.581428700008896</c:v>
                </c:pt>
                <c:pt idx="15">
                  <c:v>4.6552954273567311</c:v>
                </c:pt>
                <c:pt idx="16">
                  <c:v>4.730068854686059</c:v>
                </c:pt>
                <c:pt idx="17">
                  <c:v>4.8057499563610353</c:v>
                </c:pt>
                <c:pt idx="18">
                  <c:v>4.882339231256112</c:v>
                </c:pt>
                <c:pt idx="19">
                  <c:v>4.9598366793712882</c:v>
                </c:pt>
                <c:pt idx="20">
                  <c:v>5.03824177759879</c:v>
                </c:pt>
                <c:pt idx="21">
                  <c:v>5.1175534546138932</c:v>
                </c:pt>
                <c:pt idx="22">
                  <c:v>5.1977700648618255</c:v>
                </c:pt>
                <c:pt idx="23">
                  <c:v>5.2788893616117996</c:v>
                </c:pt>
                <c:pt idx="24">
                  <c:v>5.3609084690484128</c:v>
                </c:pt>
                <c:pt idx="25">
                  <c:v>5.443823853369695</c:v>
                </c:pt>
                <c:pt idx="26">
                  <c:v>5.5276312928602271</c:v>
                </c:pt>
                <c:pt idx="27">
                  <c:v>5.6123258469067636</c:v>
                </c:pt>
                <c:pt idx="28">
                  <c:v>5.6979018239228463</c:v>
                </c:pt>
                <c:pt idx="29">
                  <c:v>5.7843527481478816</c:v>
                </c:pt>
                <c:pt idx="30">
                  <c:v>5.8716713252851411</c:v>
                </c:pt>
                <c:pt idx="31">
                  <c:v>5.9598494069420553</c:v>
                </c:pt>
                <c:pt idx="32">
                  <c:v>6.0488779538351345</c:v>
                </c:pt>
                <c:pt idx="33">
                  <c:v>6.138746997720685</c:v>
                </c:pt>
                <c:pt idx="34">
                  <c:v>6.2294456020113325</c:v>
                </c:pt>
                <c:pt idx="35">
                  <c:v>6.3209618210372449</c:v>
                </c:pt>
                <c:pt idx="36">
                  <c:v>6.4132826579096429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CF-4AA7-9889-69227C7662B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  <a:effectLst/>
          </c:spPr>
          <c:cat>
            <c:numRef>
              <c:f>Sheet1!$A$2:$A$38</c:f>
              <c:numCache>
                <c:formatCode>General</c:formatCode>
                <c:ptCount val="3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</c:numCache>
            </c:numRef>
          </c:cat>
          <c:val>
            <c:numRef>
              <c:f>Sheet1!$F$2:$F$38</c:f>
              <c:numCache>
                <c:formatCode>0</c:formatCode>
                <c:ptCount val="37"/>
                <c:pt idx="0">
                  <c:v>2.1164785987246741</c:v>
                </c:pt>
                <c:pt idx="1">
                  <c:v>2.120872194701152</c:v>
                </c:pt>
                <c:pt idx="2">
                  <c:v>2.076825254345565</c:v>
                </c:pt>
                <c:pt idx="3">
                  <c:v>2.0723455826671517</c:v>
                </c:pt>
                <c:pt idx="4">
                  <c:v>2.0661192212422126</c:v>
                </c:pt>
                <c:pt idx="5">
                  <c:v>2.0670118188345095</c:v>
                </c:pt>
                <c:pt idx="6">
                  <c:v>2.0646613250214272</c:v>
                </c:pt>
                <c:pt idx="7">
                  <c:v>2.0568935723946447</c:v>
                </c:pt>
                <c:pt idx="8">
                  <c:v>2.0604114184666584</c:v>
                </c:pt>
                <c:pt idx="9">
                  <c:v>2.0610353249410327</c:v>
                </c:pt>
                <c:pt idx="10">
                  <c:v>2.0541473553271392</c:v>
                </c:pt>
                <c:pt idx="11">
                  <c:v>2.0527756987077819</c:v>
                </c:pt>
                <c:pt idx="12">
                  <c:v>2.048123543531895</c:v>
                </c:pt>
                <c:pt idx="13">
                  <c:v>2.0470693536564784</c:v>
                </c:pt>
                <c:pt idx="14">
                  <c:v>2.0491782761337558</c:v>
                </c:pt>
                <c:pt idx="15">
                  <c:v>2.0416534398778938</c:v>
                </c:pt>
                <c:pt idx="16">
                  <c:v>2.0377508529853468</c:v>
                </c:pt>
                <c:pt idx="17">
                  <c:v>2.0086348175566959</c:v>
                </c:pt>
                <c:pt idx="18">
                  <c:v>1.9848227169757604</c:v>
                </c:pt>
                <c:pt idx="19">
                  <c:v>1.9591501000136187</c:v>
                </c:pt>
                <c:pt idx="20">
                  <c:v>1.9321784939073428</c:v>
                </c:pt>
                <c:pt idx="21">
                  <c:v>1.9082375371157601</c:v>
                </c:pt>
                <c:pt idx="22">
                  <c:v>1.877688604668871</c:v>
                </c:pt>
                <c:pt idx="23">
                  <c:v>1.8656334459205752</c:v>
                </c:pt>
                <c:pt idx="24">
                  <c:v>1.8394187177690713</c:v>
                </c:pt>
                <c:pt idx="25">
                  <c:v>1.8095400048879469</c:v>
                </c:pt>
                <c:pt idx="26">
                  <c:v>1.7859892401900999</c:v>
                </c:pt>
                <c:pt idx="27">
                  <c:v>1.7608628053255173</c:v>
                </c:pt>
                <c:pt idx="28">
                  <c:v>1.7323813742457226</c:v>
                </c:pt>
                <c:pt idx="29">
                  <c:v>1.7073812823891863</c:v>
                </c:pt>
                <c:pt idx="30">
                  <c:v>1.675797847601493</c:v>
                </c:pt>
                <c:pt idx="31">
                  <c:v>1.6476798621742819</c:v>
                </c:pt>
                <c:pt idx="32">
                  <c:v>1.6286849118715754</c:v>
                </c:pt>
                <c:pt idx="33">
                  <c:v>1.6033585044984155</c:v>
                </c:pt>
                <c:pt idx="34">
                  <c:v>1.5744744270107003</c:v>
                </c:pt>
                <c:pt idx="35">
                  <c:v>1.5427726706058698</c:v>
                </c:pt>
                <c:pt idx="36">
                  <c:v>1.5188851689355052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CF-4AA7-9889-69227C766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3482832"/>
        <c:axId val="853488656"/>
      </c:areaChart>
      <c:dateAx>
        <c:axId val="85348283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53488656"/>
        <c:crosses val="autoZero"/>
        <c:auto val="0"/>
        <c:lblOffset val="100"/>
        <c:baseTimeUnit val="days"/>
        <c:majorUnit val="9"/>
        <c:majorTimeUnit val="days"/>
      </c:dateAx>
      <c:valAx>
        <c:axId val="853488656"/>
        <c:scaling>
          <c:orientation val="minMax"/>
          <c:max val="9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53482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Sheet1!$A$2:$A$38</c:f>
              <c:numCache>
                <c:formatCode>General</c:formatCode>
                <c:ptCount val="3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</c:numCache>
            </c:numRef>
          </c:cat>
          <c:val>
            <c:numRef>
              <c:f>Sheet1!$B$2:$B$38</c:f>
              <c:numCache>
                <c:formatCode>0</c:formatCode>
                <c:ptCount val="37"/>
                <c:pt idx="0">
                  <c:v>10.735519233044602</c:v>
                </c:pt>
                <c:pt idx="1">
                  <c:v>10.920268472198376</c:v>
                </c:pt>
                <c:pt idx="2">
                  <c:v>11.132348059932392</c:v>
                </c:pt>
                <c:pt idx="3">
                  <c:v>11.355363697678436</c:v>
                </c:pt>
                <c:pt idx="4">
                  <c:v>11.584699675300469</c:v>
                </c:pt>
                <c:pt idx="5">
                  <c:v>11.818497998253523</c:v>
                </c:pt>
                <c:pt idx="6">
                  <c:v>12.24994023697371</c:v>
                </c:pt>
                <c:pt idx="7">
                  <c:v>12.731521149887335</c:v>
                </c:pt>
                <c:pt idx="8">
                  <c:v>13.25228749573705</c:v>
                </c:pt>
                <c:pt idx="9">
                  <c:v>13.889071680376382</c:v>
                </c:pt>
                <c:pt idx="10">
                  <c:v>14.553414157804367</c:v>
                </c:pt>
                <c:pt idx="11">
                  <c:v>15.240431492586687</c:v>
                </c:pt>
                <c:pt idx="12">
                  <c:v>15.948642120370671</c:v>
                </c:pt>
                <c:pt idx="13">
                  <c:v>16.683449487642381</c:v>
                </c:pt>
                <c:pt idx="14">
                  <c:v>17.440355375779326</c:v>
                </c:pt>
                <c:pt idx="15">
                  <c:v>18.225605257875955</c:v>
                </c:pt>
                <c:pt idx="16">
                  <c:v>19.03850758873844</c:v>
                </c:pt>
                <c:pt idx="17">
                  <c:v>19.55510179848762</c:v>
                </c:pt>
                <c:pt idx="18">
                  <c:v>20.118080772024403</c:v>
                </c:pt>
                <c:pt idx="19">
                  <c:v>20.705294191917709</c:v>
                </c:pt>
                <c:pt idx="20">
                  <c:v>21.308965578372643</c:v>
                </c:pt>
                <c:pt idx="21">
                  <c:v>21.932835415263863</c:v>
                </c:pt>
                <c:pt idx="22">
                  <c:v>22.568755950293625</c:v>
                </c:pt>
                <c:pt idx="23">
                  <c:v>23.222435480997934</c:v>
                </c:pt>
                <c:pt idx="24">
                  <c:v>23.890430741085115</c:v>
                </c:pt>
                <c:pt idx="25">
                  <c:v>24.570172069931854</c:v>
                </c:pt>
                <c:pt idx="26">
                  <c:v>25.267251530134395</c:v>
                </c:pt>
                <c:pt idx="27">
                  <c:v>25.943044387410634</c:v>
                </c:pt>
                <c:pt idx="28">
                  <c:v>26.630578731239392</c:v>
                </c:pt>
                <c:pt idx="29">
                  <c:v>27.336198383412519</c:v>
                </c:pt>
                <c:pt idx="30">
                  <c:v>28.054722339664902</c:v>
                </c:pt>
                <c:pt idx="31">
                  <c:v>28.891049700084739</c:v>
                </c:pt>
                <c:pt idx="32">
                  <c:v>29.646049522366759</c:v>
                </c:pt>
                <c:pt idx="33">
                  <c:v>30.41300411069167</c:v>
                </c:pt>
                <c:pt idx="34">
                  <c:v>31.203226478772446</c:v>
                </c:pt>
                <c:pt idx="35">
                  <c:v>32.013125836964456</c:v>
                </c:pt>
                <c:pt idx="36">
                  <c:v>32.84290562505695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7F-4A89-AF8F-DE41C2D767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646464"/>
            </a:solidFill>
            <a:ln>
              <a:noFill/>
            </a:ln>
            <a:effectLst/>
          </c:spPr>
          <c:cat>
            <c:numRef>
              <c:f>Sheet1!$A$2:$A$38</c:f>
              <c:numCache>
                <c:formatCode>General</c:formatCode>
                <c:ptCount val="3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</c:numCache>
            </c:numRef>
          </c:cat>
          <c:val>
            <c:numRef>
              <c:f>Sheet1!$C$2:$C$38</c:f>
              <c:numCache>
                <c:formatCode>0</c:formatCode>
                <c:ptCount val="37"/>
                <c:pt idx="0">
                  <c:v>20.785537695491595</c:v>
                </c:pt>
                <c:pt idx="1">
                  <c:v>20.862280287579441</c:v>
                </c:pt>
                <c:pt idx="2">
                  <c:v>20.934499797478608</c:v>
                </c:pt>
                <c:pt idx="3">
                  <c:v>20.997599704685939</c:v>
                </c:pt>
                <c:pt idx="4">
                  <c:v>21.053635698867652</c:v>
                </c:pt>
                <c:pt idx="5">
                  <c:v>21.102679834743096</c:v>
                </c:pt>
                <c:pt idx="6">
                  <c:v>21.145488598096662</c:v>
                </c:pt>
                <c:pt idx="7">
                  <c:v>21.074806540819093</c:v>
                </c:pt>
                <c:pt idx="8">
                  <c:v>21.000799246519801</c:v>
                </c:pt>
                <c:pt idx="9">
                  <c:v>20.914347524864638</c:v>
                </c:pt>
                <c:pt idx="10">
                  <c:v>20.819279792717932</c:v>
                </c:pt>
                <c:pt idx="11">
                  <c:v>20.712197352725269</c:v>
                </c:pt>
                <c:pt idx="12">
                  <c:v>20.592980132408503</c:v>
                </c:pt>
                <c:pt idx="13">
                  <c:v>20.463162225519582</c:v>
                </c:pt>
                <c:pt idx="14">
                  <c:v>20.320919483316612</c:v>
                </c:pt>
                <c:pt idx="15">
                  <c:v>20.168109824363338</c:v>
                </c:pt>
                <c:pt idx="16">
                  <c:v>20.005932089820575</c:v>
                </c:pt>
                <c:pt idx="17">
                  <c:v>19.803242704242571</c:v>
                </c:pt>
                <c:pt idx="18">
                  <c:v>19.602632945200224</c:v>
                </c:pt>
                <c:pt idx="19">
                  <c:v>19.397509737851017</c:v>
                </c:pt>
                <c:pt idx="20">
                  <c:v>19.185909376050212</c:v>
                </c:pt>
                <c:pt idx="21">
                  <c:v>18.97015707501923</c:v>
                </c:pt>
                <c:pt idx="22">
                  <c:v>18.744152489349101</c:v>
                </c:pt>
                <c:pt idx="23">
                  <c:v>18.51032600958985</c:v>
                </c:pt>
                <c:pt idx="24">
                  <c:v>18.272730562531024</c:v>
                </c:pt>
                <c:pt idx="25">
                  <c:v>18.027882120736731</c:v>
                </c:pt>
                <c:pt idx="26">
                  <c:v>17.773343873834236</c:v>
                </c:pt>
                <c:pt idx="27">
                  <c:v>17.53441953505925</c:v>
                </c:pt>
                <c:pt idx="28">
                  <c:v>17.286309689502978</c:v>
                </c:pt>
                <c:pt idx="29">
                  <c:v>17.036630008149409</c:v>
                </c:pt>
                <c:pt idx="30">
                  <c:v>16.7825702315359</c:v>
                </c:pt>
                <c:pt idx="31">
                  <c:v>16.425964903004214</c:v>
                </c:pt>
                <c:pt idx="32">
                  <c:v>16.165363314208662</c:v>
                </c:pt>
                <c:pt idx="33">
                  <c:v>15.901908215464465</c:v>
                </c:pt>
                <c:pt idx="34">
                  <c:v>15.637263795506936</c:v>
                </c:pt>
                <c:pt idx="35">
                  <c:v>15.372316952911975</c:v>
                </c:pt>
                <c:pt idx="36">
                  <c:v>15.10823913755555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7F-4A89-AF8F-DE41C2D767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Derivados del Petróleo</c:v>
                </c:pt>
              </c:strCache>
            </c:strRef>
          </c:tx>
          <c:spPr>
            <a:solidFill>
              <a:srgbClr val="7F7F7F"/>
            </a:solidFill>
            <a:ln w="25400">
              <a:noFill/>
            </a:ln>
            <a:effectLst/>
          </c:spPr>
          <c:cat>
            <c:numRef>
              <c:f>Sheet1!$A$2:$A$38</c:f>
              <c:numCache>
                <c:formatCode>General</c:formatCode>
                <c:ptCount val="3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</c:numCache>
            </c:numRef>
          </c:cat>
          <c:val>
            <c:numRef>
              <c:f>Sheet1!$D$2:$D$38</c:f>
              <c:numCache>
                <c:formatCode>0</c:formatCode>
                <c:ptCount val="37"/>
                <c:pt idx="0">
                  <c:v>19.060529985308484</c:v>
                </c:pt>
                <c:pt idx="1">
                  <c:v>19.164882116364222</c:v>
                </c:pt>
                <c:pt idx="2">
                  <c:v>19.300553523680939</c:v>
                </c:pt>
                <c:pt idx="3">
                  <c:v>19.379643809582191</c:v>
                </c:pt>
                <c:pt idx="4">
                  <c:v>19.472458808222793</c:v>
                </c:pt>
                <c:pt idx="5">
                  <c:v>19.547406230812829</c:v>
                </c:pt>
                <c:pt idx="6">
                  <c:v>19.614931714408847</c:v>
                </c:pt>
                <c:pt idx="7">
                  <c:v>19.380769007274868</c:v>
                </c:pt>
                <c:pt idx="8">
                  <c:v>19.108890378447938</c:v>
                </c:pt>
                <c:pt idx="9">
                  <c:v>18.830776246929933</c:v>
                </c:pt>
                <c:pt idx="10">
                  <c:v>18.5293792775329</c:v>
                </c:pt>
                <c:pt idx="11">
                  <c:v>18.183127703078121</c:v>
                </c:pt>
                <c:pt idx="12">
                  <c:v>17.826294769675691</c:v>
                </c:pt>
                <c:pt idx="13">
                  <c:v>17.424658783824739</c:v>
                </c:pt>
                <c:pt idx="14">
                  <c:v>17.007590205381216</c:v>
                </c:pt>
                <c:pt idx="15">
                  <c:v>16.562632918186623</c:v>
                </c:pt>
                <c:pt idx="16">
                  <c:v>16.057361939603926</c:v>
                </c:pt>
                <c:pt idx="17">
                  <c:v>15.867503063119104</c:v>
                </c:pt>
                <c:pt idx="18">
                  <c:v>15.650752014906958</c:v>
                </c:pt>
                <c:pt idx="19">
                  <c:v>15.445531613469296</c:v>
                </c:pt>
                <c:pt idx="20">
                  <c:v>15.232603960521683</c:v>
                </c:pt>
                <c:pt idx="21">
                  <c:v>14.992852077220499</c:v>
                </c:pt>
                <c:pt idx="22">
                  <c:v>14.764071661191497</c:v>
                </c:pt>
                <c:pt idx="23">
                  <c:v>14.506328661445565</c:v>
                </c:pt>
                <c:pt idx="24">
                  <c:v>14.263827095440018</c:v>
                </c:pt>
                <c:pt idx="25">
                  <c:v>14.007177933460861</c:v>
                </c:pt>
                <c:pt idx="26">
                  <c:v>13.721014550436539</c:v>
                </c:pt>
                <c:pt idx="27">
                  <c:v>13.459013077718133</c:v>
                </c:pt>
                <c:pt idx="28">
                  <c:v>13.185634371733943</c:v>
                </c:pt>
                <c:pt idx="29">
                  <c:v>12.880981161537006</c:v>
                </c:pt>
                <c:pt idx="30">
                  <c:v>12.584097620119552</c:v>
                </c:pt>
                <c:pt idx="31">
                  <c:v>12.253688206107331</c:v>
                </c:pt>
                <c:pt idx="32">
                  <c:v>11.930186647988371</c:v>
                </c:pt>
                <c:pt idx="33">
                  <c:v>11.595421970543976</c:v>
                </c:pt>
                <c:pt idx="34">
                  <c:v>11.220272480154613</c:v>
                </c:pt>
                <c:pt idx="35">
                  <c:v>10.848811129111171</c:v>
                </c:pt>
                <c:pt idx="36">
                  <c:v>10.439826638557657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7F-4A89-AF8F-DE41C2D767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 Energy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Sheet1!$A$2:$A$38</c:f>
              <c:numCache>
                <c:formatCode>General</c:formatCode>
                <c:ptCount val="3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</c:numCache>
            </c:numRef>
          </c:cat>
          <c:val>
            <c:numRef>
              <c:f>Sheet1!$E$2:$E$38</c:f>
              <c:numCache>
                <c:formatCode>0</c:formatCode>
                <c:ptCount val="37"/>
                <c:pt idx="0">
                  <c:v>3.6409999999999996</c:v>
                </c:pt>
                <c:pt idx="1">
                  <c:v>3.6838505244444448</c:v>
                </c:pt>
                <c:pt idx="2">
                  <c:v>3.7266606580622215</c:v>
                </c:pt>
                <c:pt idx="3">
                  <c:v>3.7694037801915719</c:v>
                </c:pt>
                <c:pt idx="4">
                  <c:v>3.8120520156440887</c:v>
                </c:pt>
                <c:pt idx="5">
                  <c:v>3.8545761898209352</c:v>
                </c:pt>
                <c:pt idx="6">
                  <c:v>3.8969457823972586</c:v>
                </c:pt>
                <c:pt idx="7">
                  <c:v>3.9391288795319102</c:v>
                </c:pt>
                <c:pt idx="8">
                  <c:v>3.9810921245583635</c:v>
                </c:pt>
                <c:pt idx="9">
                  <c:v>4.0228006671114747</c:v>
                </c:pt>
                <c:pt idx="10">
                  <c:v>4.0642181106433926</c:v>
                </c:pt>
                <c:pt idx="11">
                  <c:v>4.1053064582805847</c:v>
                </c:pt>
                <c:pt idx="12">
                  <c:v>4.1460260569726319</c:v>
                </c:pt>
                <c:pt idx="13">
                  <c:v>4.1863355398819273</c:v>
                </c:pt>
                <c:pt idx="14">
                  <c:v>4.226191766962053</c:v>
                </c:pt>
                <c:pt idx="15">
                  <c:v>4.2655497636710518</c:v>
                </c:pt>
                <c:pt idx="16">
                  <c:v>4.3043626577643126</c:v>
                </c:pt>
                <c:pt idx="17">
                  <c:v>4.3425816141101761</c:v>
                </c:pt>
                <c:pt idx="18">
                  <c:v>4.3801557674697698</c:v>
                </c:pt>
                <c:pt idx="19">
                  <c:v>4.4170321531808954</c:v>
                </c:pt>
                <c:pt idx="20">
                  <c:v>4.4531556356840909</c:v>
                </c:pt>
                <c:pt idx="21">
                  <c:v>4.4884688348272093</c:v>
                </c:pt>
                <c:pt idx="22">
                  <c:v>4.5229120498830442</c:v>
                </c:pt>
                <c:pt idx="23">
                  <c:v>4.556423181212697</c:v>
                </c:pt>
                <c:pt idx="24">
                  <c:v>4.588937649505441</c:v>
                </c:pt>
                <c:pt idx="25">
                  <c:v>4.6203883125238585</c:v>
                </c:pt>
                <c:pt idx="26">
                  <c:v>4.6507053792810451</c:v>
                </c:pt>
                <c:pt idx="27">
                  <c:v>4.6798163215745623</c:v>
                </c:pt>
                <c:pt idx="28">
                  <c:v>4.7076457827997018</c:v>
                </c:pt>
                <c:pt idx="29">
                  <c:v>4.7341154839624231</c:v>
                </c:pt>
                <c:pt idx="30">
                  <c:v>4.759144126810062</c:v>
                </c:pt>
                <c:pt idx="31">
                  <c:v>4.7826472939956233</c:v>
                </c:pt>
                <c:pt idx="32">
                  <c:v>4.8045373461890497</c:v>
                </c:pt>
                <c:pt idx="33">
                  <c:v>4.8247233160464198</c:v>
                </c:pt>
                <c:pt idx="34">
                  <c:v>4.8431107989455384</c:v>
                </c:pt>
                <c:pt idx="35">
                  <c:v>4.8596018403937711</c:v>
                </c:pt>
                <c:pt idx="36">
                  <c:v>4.8740948200113285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7F-4A89-AF8F-DE41C2D7673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  <a:effectLst/>
          </c:spPr>
          <c:cat>
            <c:numRef>
              <c:f>Sheet1!$A$2:$A$38</c:f>
              <c:numCache>
                <c:formatCode>General</c:formatCode>
                <c:ptCount val="3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</c:numCache>
            </c:numRef>
          </c:cat>
          <c:val>
            <c:numRef>
              <c:f>Sheet1!$F$2:$F$38</c:f>
              <c:numCache>
                <c:formatCode>0</c:formatCode>
                <c:ptCount val="37"/>
                <c:pt idx="0">
                  <c:v>2.1164785987246741</c:v>
                </c:pt>
                <c:pt idx="1">
                  <c:v>2.1153557799631888</c:v>
                </c:pt>
                <c:pt idx="2">
                  <c:v>2.0735276677559669</c:v>
                </c:pt>
                <c:pt idx="3">
                  <c:v>2.0622092453406662</c:v>
                </c:pt>
                <c:pt idx="4">
                  <c:v>2.0535203462732339</c:v>
                </c:pt>
                <c:pt idx="5">
                  <c:v>2.0425195300206975</c:v>
                </c:pt>
                <c:pt idx="6">
                  <c:v>2.0422161660320564</c:v>
                </c:pt>
                <c:pt idx="7">
                  <c:v>2.0378951658318192</c:v>
                </c:pt>
                <c:pt idx="8">
                  <c:v>2.0299365231097921</c:v>
                </c:pt>
                <c:pt idx="9">
                  <c:v>2.0250157640086681</c:v>
                </c:pt>
                <c:pt idx="10">
                  <c:v>2.018759100941327</c:v>
                </c:pt>
                <c:pt idx="11">
                  <c:v>2.0110018208049656</c:v>
                </c:pt>
                <c:pt idx="12">
                  <c:v>2.0042355328406605</c:v>
                </c:pt>
                <c:pt idx="13">
                  <c:v>1.9961631732731508</c:v>
                </c:pt>
                <c:pt idx="14">
                  <c:v>1.9867697786626446</c:v>
                </c:pt>
                <c:pt idx="15">
                  <c:v>1.9872146234002814</c:v>
                </c:pt>
                <c:pt idx="16">
                  <c:v>1.9778147801802339</c:v>
                </c:pt>
                <c:pt idx="17">
                  <c:v>1.9391083949259431</c:v>
                </c:pt>
                <c:pt idx="18">
                  <c:v>1.8981130415171725</c:v>
                </c:pt>
                <c:pt idx="19">
                  <c:v>1.8618734976465672</c:v>
                </c:pt>
                <c:pt idx="20">
                  <c:v>1.8285081957979707</c:v>
                </c:pt>
                <c:pt idx="21">
                  <c:v>1.7935129861847485</c:v>
                </c:pt>
                <c:pt idx="22">
                  <c:v>1.7639691286040302</c:v>
                </c:pt>
                <c:pt idx="23">
                  <c:v>1.730364867675342</c:v>
                </c:pt>
                <c:pt idx="24">
                  <c:v>1.7123689820459134</c:v>
                </c:pt>
                <c:pt idx="25">
                  <c:v>1.6857731114381065</c:v>
                </c:pt>
                <c:pt idx="26">
                  <c:v>1.6554950823624395</c:v>
                </c:pt>
                <c:pt idx="27">
                  <c:v>1.6346804471629608</c:v>
                </c:pt>
                <c:pt idx="28">
                  <c:v>1.6154891445353448</c:v>
                </c:pt>
                <c:pt idx="29">
                  <c:v>1.589738148723183</c:v>
                </c:pt>
                <c:pt idx="30">
                  <c:v>1.5708399751891129</c:v>
                </c:pt>
                <c:pt idx="31">
                  <c:v>1.5454138016098686</c:v>
                </c:pt>
                <c:pt idx="32">
                  <c:v>1.5271407967224384</c:v>
                </c:pt>
                <c:pt idx="33">
                  <c:v>1.5220256652744981</c:v>
                </c:pt>
                <c:pt idx="34">
                  <c:v>1.4923158786343982</c:v>
                </c:pt>
                <c:pt idx="35">
                  <c:v>1.4738408451910194</c:v>
                </c:pt>
                <c:pt idx="36">
                  <c:v>1.4529423647299267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7F-4A89-AF8F-DE41C2D76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3482832"/>
        <c:axId val="853488656"/>
      </c:areaChart>
      <c:dateAx>
        <c:axId val="85348283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53488656"/>
        <c:crosses val="autoZero"/>
        <c:auto val="0"/>
        <c:lblOffset val="100"/>
        <c:baseTimeUnit val="days"/>
        <c:majorUnit val="9"/>
        <c:majorTimeUnit val="days"/>
      </c:dateAx>
      <c:valAx>
        <c:axId val="853488656"/>
        <c:scaling>
          <c:orientation val="minMax"/>
          <c:max val="9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53482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88813813813807E-2"/>
          <c:y val="3.6199705387205384E-2"/>
          <c:w val="0.87659121621621616"/>
          <c:h val="0.726654671717171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Térmica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80-4A4F-BB50-EEB7E2AAAE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Hoja1!$B$2:$B$4</c:f>
              <c:numCache>
                <c:formatCode>0</c:formatCode>
                <c:ptCount val="3"/>
                <c:pt idx="0">
                  <c:v>86.100000000000009</c:v>
                </c:pt>
                <c:pt idx="1">
                  <c:v>44.3</c:v>
                </c:pt>
                <c:pt idx="2">
                  <c:v>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80-4A4F-BB50-EEB7E2AAAE4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Hidroeléctrica</c:v>
                </c:pt>
              </c:strCache>
            </c:strRef>
          </c:tx>
          <c:spPr>
            <a:solidFill>
              <a:srgbClr val="00A1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Hoja1!$C$2:$C$4</c:f>
              <c:numCache>
                <c:formatCode>0</c:formatCode>
                <c:ptCount val="3"/>
                <c:pt idx="0">
                  <c:v>42.1</c:v>
                </c:pt>
                <c:pt idx="1">
                  <c:v>58.1</c:v>
                </c:pt>
                <c:pt idx="2">
                  <c:v>85.9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80-4A4F-BB50-EEB7E2AAAE4E}"/>
            </c:ext>
          </c:extLst>
        </c:ser>
        <c:ser>
          <c:idx val="3"/>
          <c:order val="2"/>
          <c:tx>
            <c:strRef>
              <c:f>Hoja1!$E$1</c:f>
              <c:strCache>
                <c:ptCount val="1"/>
                <c:pt idx="0">
                  <c:v>Eólica</c:v>
                </c:pt>
              </c:strCache>
            </c:strRef>
          </c:tx>
          <c:spPr>
            <a:solidFill>
              <a:srgbClr val="85BB2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80-4A4F-BB50-EEB7E2AAA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Hoja1!$E$2:$E$4</c:f>
              <c:numCache>
                <c:formatCode>0</c:formatCode>
                <c:ptCount val="3"/>
                <c:pt idx="0">
                  <c:v>0.7</c:v>
                </c:pt>
                <c:pt idx="1">
                  <c:v>50.5</c:v>
                </c:pt>
                <c:pt idx="2">
                  <c:v>104.6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80-4A4F-BB50-EEB7E2AAAE4E}"/>
            </c:ext>
          </c:extLst>
        </c:ser>
        <c:ser>
          <c:idx val="2"/>
          <c:order val="3"/>
          <c:tx>
            <c:strRef>
              <c:f>Hoja1!$D$1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80-4A4F-BB50-EEB7E2AAAE4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80-4A4F-BB50-EEB7E2AAA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Hoja1!$D$2:$D$4</c:f>
              <c:numCache>
                <c:formatCode>0</c:formatCode>
                <c:ptCount val="3"/>
                <c:pt idx="0">
                  <c:v>0</c:v>
                </c:pt>
                <c:pt idx="1">
                  <c:v>41</c:v>
                </c:pt>
                <c:pt idx="2">
                  <c:v>94.9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480-4A4F-BB50-EEB7E2AAAE4E}"/>
            </c:ext>
          </c:extLst>
        </c:ser>
        <c:ser>
          <c:idx val="7"/>
          <c:order val="4"/>
          <c:tx>
            <c:strRef>
              <c:f>Hoja1!$I$1</c:f>
              <c:strCache>
                <c:ptCount val="1"/>
                <c:pt idx="0">
                  <c:v>Solar Distrib.</c:v>
                </c:pt>
              </c:strCache>
            </c:strRef>
          </c:tx>
          <c:spPr>
            <a:solidFill>
              <a:srgbClr val="297D5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80-4A4F-BB50-EEB7E2AAAE4E}"/>
                </c:ext>
              </c:extLst>
            </c:dLbl>
            <c:dLbl>
              <c:idx val="1"/>
              <c:layout>
                <c:manualLayout>
                  <c:x val="0.1111644431700784"/>
                  <c:y val="1.9782459700748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80-4A4F-BB50-EEB7E2AAAE4E}"/>
                </c:ext>
              </c:extLst>
            </c:dLbl>
            <c:dLbl>
              <c:idx val="2"/>
              <c:layout>
                <c:manualLayout>
                  <c:x val="0"/>
                  <c:y val="-2.82606567153551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80-4A4F-BB50-EEB7E2AAA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Hoja1!$I$2:$I$4</c:f>
              <c:numCache>
                <c:formatCode>General</c:formatCode>
                <c:ptCount val="3"/>
                <c:pt idx="1">
                  <c:v>2.1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480-4A4F-BB50-EEB7E2AAAE4E}"/>
            </c:ext>
          </c:extLst>
        </c:ser>
        <c:ser>
          <c:idx val="4"/>
          <c:order val="5"/>
          <c:tx>
            <c:strRef>
              <c:f>Hoja1!$F$1</c:f>
              <c:strCache>
                <c:ptCount val="1"/>
                <c:pt idx="0">
                  <c:v>Resto ER</c:v>
                </c:pt>
              </c:strCache>
            </c:strRef>
          </c:tx>
          <c:spPr>
            <a:solidFill>
              <a:srgbClr val="BFE2A8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480-4A4F-BB50-EEB7E2AAAE4E}"/>
                </c:ext>
              </c:extLst>
            </c:dLbl>
            <c:dLbl>
              <c:idx val="1"/>
              <c:layout>
                <c:manualLayout>
                  <c:x val="0"/>
                  <c:y val="2.8260656715355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480-4A4F-BB50-EEB7E2AAA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Hoja1!$F$2:$F$4</c:f>
              <c:numCache>
                <c:formatCode>0</c:formatCode>
                <c:ptCount val="3"/>
                <c:pt idx="0">
                  <c:v>0.2</c:v>
                </c:pt>
                <c:pt idx="1">
                  <c:v>21.900000000000002</c:v>
                </c:pt>
                <c:pt idx="2">
                  <c:v>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480-4A4F-BB50-EEB7E2AAAE4E}"/>
            </c:ext>
          </c:extLst>
        </c:ser>
        <c:ser>
          <c:idx val="5"/>
          <c:order val="6"/>
          <c:tx>
            <c:strRef>
              <c:f>Hoja1!$G$1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EAF74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987237237237238E-2"/>
                  <c:y val="8.4781970146064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480-4A4F-BB50-EEB7E2AAA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Hoja1!$G$2:$G$4</c:f>
              <c:numCache>
                <c:formatCode>0</c:formatCode>
                <c:ptCount val="3"/>
                <c:pt idx="0">
                  <c:v>5.4</c:v>
                </c:pt>
                <c:pt idx="1">
                  <c:v>10.4</c:v>
                </c:pt>
                <c:pt idx="2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480-4A4F-BB50-EEB7E2AAAE4E}"/>
            </c:ext>
          </c:extLst>
        </c:ser>
        <c:ser>
          <c:idx val="6"/>
          <c:order val="7"/>
          <c:tx>
            <c:strRef>
              <c:f>Hoja1!$H$1</c:f>
              <c:strCache>
                <c:ptCount val="1"/>
                <c:pt idx="0">
                  <c:v>Cogeneración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65213134307102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480-4A4F-BB50-EEB7E2AAAE4E}"/>
                </c:ext>
              </c:extLst>
            </c:dLbl>
            <c:dLbl>
              <c:idx val="2"/>
              <c:layout>
                <c:manualLayout>
                  <c:x val="0"/>
                  <c:y val="-5.65213134307104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480-4A4F-BB50-EEB7E2AAA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Hoja1!$H$2:$H$4</c:f>
              <c:numCache>
                <c:formatCode>0</c:formatCode>
                <c:ptCount val="3"/>
                <c:pt idx="0">
                  <c:v>0</c:v>
                </c:pt>
                <c:pt idx="1">
                  <c:v>14</c:v>
                </c:pt>
                <c:pt idx="2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480-4A4F-BB50-EEB7E2AAA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21594904"/>
        <c:axId val="221595296"/>
      </c:barChart>
      <c:lineChart>
        <c:grouping val="standard"/>
        <c:varyColors val="0"/>
        <c:ser>
          <c:idx val="8"/>
          <c:order val="8"/>
          <c:tx>
            <c:strRef>
              <c:f>Hoja1!$J$1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Hoja1!$J$2:$J$4</c:f>
              <c:numCache>
                <c:formatCode>0</c:formatCode>
                <c:ptCount val="3"/>
                <c:pt idx="0">
                  <c:v>134.5</c:v>
                </c:pt>
                <c:pt idx="1">
                  <c:v>242.3</c:v>
                </c:pt>
                <c:pt idx="2">
                  <c:v>424.2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480-4A4F-BB50-EEB7E2AAA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594904"/>
        <c:axId val="221595296"/>
      </c:lineChart>
      <c:catAx>
        <c:axId val="22159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1595296"/>
        <c:crosses val="autoZero"/>
        <c:auto val="1"/>
        <c:lblAlgn val="ctr"/>
        <c:lblOffset val="100"/>
        <c:noMultiLvlLbl val="0"/>
      </c:catAx>
      <c:valAx>
        <c:axId val="22159529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15949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88813813813807E-2"/>
          <c:y val="3.6199705387205384E-2"/>
          <c:w val="0.87659121621621616"/>
          <c:h val="0.726654671717171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Térmica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E0-4253-85D1-2EF403F500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Hoja1!$B$2:$B$4</c:f>
              <c:numCache>
                <c:formatCode>0</c:formatCode>
                <c:ptCount val="3"/>
                <c:pt idx="0">
                  <c:v>86.100000000000009</c:v>
                </c:pt>
                <c:pt idx="1">
                  <c:v>51.6</c:v>
                </c:pt>
                <c:pt idx="2">
                  <c:v>67.900000000000006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E0-4253-85D1-2EF403F500D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Hidroeléctrica</c:v>
                </c:pt>
              </c:strCache>
            </c:strRef>
          </c:tx>
          <c:spPr>
            <a:solidFill>
              <a:srgbClr val="00A1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Hoja1!$C$2:$C$4</c:f>
              <c:numCache>
                <c:formatCode>0</c:formatCode>
                <c:ptCount val="3"/>
                <c:pt idx="0">
                  <c:v>42.1</c:v>
                </c:pt>
                <c:pt idx="1">
                  <c:v>58.1</c:v>
                </c:pt>
                <c:pt idx="2">
                  <c:v>85.9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E0-4253-85D1-2EF403F500D0}"/>
            </c:ext>
          </c:extLst>
        </c:ser>
        <c:ser>
          <c:idx val="3"/>
          <c:order val="2"/>
          <c:tx>
            <c:strRef>
              <c:f>Hoja1!$E$1</c:f>
              <c:strCache>
                <c:ptCount val="1"/>
                <c:pt idx="0">
                  <c:v>Eólica</c:v>
                </c:pt>
              </c:strCache>
            </c:strRef>
          </c:tx>
          <c:spPr>
            <a:solidFill>
              <a:srgbClr val="85BB2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E0-4253-85D1-2EF403F500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Hoja1!$E$2:$E$4</c:f>
              <c:numCache>
                <c:formatCode>0</c:formatCode>
                <c:ptCount val="3"/>
                <c:pt idx="0">
                  <c:v>0.7</c:v>
                </c:pt>
                <c:pt idx="1">
                  <c:v>32</c:v>
                </c:pt>
                <c:pt idx="2">
                  <c:v>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E0-4253-85D1-2EF403F500D0}"/>
            </c:ext>
          </c:extLst>
        </c:ser>
        <c:ser>
          <c:idx val="2"/>
          <c:order val="3"/>
          <c:tx>
            <c:strRef>
              <c:f>Hoja1!$D$1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E0-4253-85D1-2EF403F500D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E0-4253-85D1-2EF403F500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Hoja1!$D$2:$D$4</c:f>
              <c:numCache>
                <c:formatCode>0</c:formatCode>
                <c:ptCount val="3"/>
                <c:pt idx="0">
                  <c:v>0</c:v>
                </c:pt>
                <c:pt idx="1">
                  <c:v>26.599999999999998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E0-4253-85D1-2EF403F500D0}"/>
            </c:ext>
          </c:extLst>
        </c:ser>
        <c:ser>
          <c:idx val="7"/>
          <c:order val="4"/>
          <c:tx>
            <c:strRef>
              <c:f>Hoja1!$I$1</c:f>
              <c:strCache>
                <c:ptCount val="1"/>
                <c:pt idx="0">
                  <c:v>Solar Distrib.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E0-4253-85D1-2EF403F500D0}"/>
                </c:ext>
              </c:extLst>
            </c:dLbl>
            <c:dLbl>
              <c:idx val="1"/>
              <c:layout>
                <c:manualLayout>
                  <c:x val="0.10233967900516086"/>
                  <c:y val="1.6956394029213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E0-4253-85D1-2EF403F500D0}"/>
                </c:ext>
              </c:extLst>
            </c:dLbl>
            <c:dLbl>
              <c:idx val="2"/>
              <c:layout>
                <c:manualLayout>
                  <c:x val="0"/>
                  <c:y val="-2.82606567153551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E0-4253-85D1-2EF403F500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Hoja1!$I$2:$I$4</c:f>
              <c:numCache>
                <c:formatCode>0</c:formatCode>
                <c:ptCount val="3"/>
                <c:pt idx="1">
                  <c:v>2.1</c:v>
                </c:pt>
                <c:pt idx="2" formatCode="General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8E0-4253-85D1-2EF403F500D0}"/>
            </c:ext>
          </c:extLst>
        </c:ser>
        <c:ser>
          <c:idx val="4"/>
          <c:order val="5"/>
          <c:tx>
            <c:strRef>
              <c:f>Hoja1!$F$1</c:f>
              <c:strCache>
                <c:ptCount val="1"/>
                <c:pt idx="0">
                  <c:v>Resto ER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8E0-4253-85D1-2EF403F500D0}"/>
                </c:ext>
              </c:extLst>
            </c:dLbl>
            <c:dLbl>
              <c:idx val="1"/>
              <c:layout>
                <c:manualLayout>
                  <c:x val="0"/>
                  <c:y val="2.8260656715355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8E0-4253-85D1-2EF403F500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Hoja1!$F$2:$F$4</c:f>
              <c:numCache>
                <c:formatCode>0</c:formatCode>
                <c:ptCount val="3"/>
                <c:pt idx="0">
                  <c:v>0.2</c:v>
                </c:pt>
                <c:pt idx="1">
                  <c:v>21.900000000000002</c:v>
                </c:pt>
                <c:pt idx="2">
                  <c:v>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E0-4253-85D1-2EF403F500D0}"/>
            </c:ext>
          </c:extLst>
        </c:ser>
        <c:ser>
          <c:idx val="5"/>
          <c:order val="6"/>
          <c:tx>
            <c:strRef>
              <c:f>Hoja1!$G$1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EAF74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987237237237238E-2"/>
                  <c:y val="8.4781970146064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8E0-4253-85D1-2EF403F500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Hoja1!$G$2:$G$4</c:f>
              <c:numCache>
                <c:formatCode>0</c:formatCode>
                <c:ptCount val="3"/>
                <c:pt idx="0">
                  <c:v>5.4</c:v>
                </c:pt>
                <c:pt idx="1">
                  <c:v>10.4</c:v>
                </c:pt>
                <c:pt idx="2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8E0-4253-85D1-2EF403F500D0}"/>
            </c:ext>
          </c:extLst>
        </c:ser>
        <c:ser>
          <c:idx val="6"/>
          <c:order val="7"/>
          <c:tx>
            <c:strRef>
              <c:f>Hoja1!$H$1</c:f>
              <c:strCache>
                <c:ptCount val="1"/>
                <c:pt idx="0">
                  <c:v>Cogeneración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65213134307102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8E0-4253-85D1-2EF403F500D0}"/>
                </c:ext>
              </c:extLst>
            </c:dLbl>
            <c:dLbl>
              <c:idx val="2"/>
              <c:layout>
                <c:manualLayout>
                  <c:x val="0"/>
                  <c:y val="-5.65213134307104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8E0-4253-85D1-2EF403F500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Hoja1!$H$2:$H$4</c:f>
              <c:numCache>
                <c:formatCode>0</c:formatCode>
                <c:ptCount val="3"/>
                <c:pt idx="0">
                  <c:v>0</c:v>
                </c:pt>
                <c:pt idx="1">
                  <c:v>14</c:v>
                </c:pt>
                <c:pt idx="2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8E0-4253-85D1-2EF403F50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21594904"/>
        <c:axId val="221595296"/>
      </c:barChart>
      <c:lineChart>
        <c:grouping val="standard"/>
        <c:varyColors val="0"/>
        <c:ser>
          <c:idx val="8"/>
          <c:order val="8"/>
          <c:tx>
            <c:strRef>
              <c:f>Hoja1!$J$1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Hoja1!$J$2:$J$4</c:f>
              <c:numCache>
                <c:formatCode>0</c:formatCode>
                <c:ptCount val="3"/>
                <c:pt idx="0">
                  <c:v>134.5</c:v>
                </c:pt>
                <c:pt idx="1">
                  <c:v>216.70000000000002</c:v>
                </c:pt>
                <c:pt idx="2">
                  <c:v>381.8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E8E0-4253-85D1-2EF403F50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594904"/>
        <c:axId val="221595296"/>
      </c:lineChart>
      <c:catAx>
        <c:axId val="22159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1595296"/>
        <c:crosses val="autoZero"/>
        <c:auto val="1"/>
        <c:lblAlgn val="ctr"/>
        <c:lblOffset val="100"/>
        <c:noMultiLvlLbl val="0"/>
      </c:catAx>
      <c:valAx>
        <c:axId val="22159529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15949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A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88755477411654E-2"/>
          <c:y val="3.03281655010515E-2"/>
          <c:w val="0.87659121621621616"/>
          <c:h val="0.872150577451110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Térmica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BC-4F1D-A7C5-F9F87C9D3C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Hoja1!$B$2:$B$4</c:f>
              <c:numCache>
                <c:formatCode>0</c:formatCode>
                <c:ptCount val="3"/>
                <c:pt idx="0">
                  <c:v>13.341733976</c:v>
                </c:pt>
                <c:pt idx="1">
                  <c:v>9.6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BC-4F1D-A7C5-F9F87C9D3C8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Hidroeléctrica</c:v>
                </c:pt>
              </c:strCache>
            </c:strRef>
          </c:tx>
          <c:spPr>
            <a:solidFill>
              <a:srgbClr val="00A1D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03647963754186E-3"/>
                  <c:y val="1.419698314108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BC-4F1D-A7C5-F9F87C9D3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Hoja1!$C$2:$C$4</c:f>
              <c:numCache>
                <c:formatCode>0</c:formatCode>
                <c:ptCount val="3"/>
                <c:pt idx="0">
                  <c:v>7.4643867157544861</c:v>
                </c:pt>
                <c:pt idx="1">
                  <c:v>10.299999999999995</c:v>
                </c:pt>
                <c:pt idx="2">
                  <c:v>15.099999999999993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BC-4F1D-A7C5-F9F87C9D3C8A}"/>
            </c:ext>
          </c:extLst>
        </c:ser>
        <c:ser>
          <c:idx val="3"/>
          <c:order val="2"/>
          <c:tx>
            <c:strRef>
              <c:f>Hoja1!$E$1</c:f>
              <c:strCache>
                <c:ptCount val="1"/>
                <c:pt idx="0">
                  <c:v>Eólica</c:v>
                </c:pt>
              </c:strCache>
            </c:strRef>
          </c:tx>
          <c:spPr>
            <a:solidFill>
              <a:srgbClr val="85BB2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BC-4F1D-A7C5-F9F87C9D3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Hoja1!$E$2:$E$4</c:f>
              <c:numCache>
                <c:formatCode>0</c:formatCode>
                <c:ptCount val="3"/>
                <c:pt idx="0">
                  <c:v>9.3393612191681172E-2</c:v>
                </c:pt>
                <c:pt idx="1">
                  <c:v>4</c:v>
                </c:pt>
                <c:pt idx="2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BC-4F1D-A7C5-F9F87C9D3C8A}"/>
            </c:ext>
          </c:extLst>
        </c:ser>
        <c:ser>
          <c:idx val="2"/>
          <c:order val="3"/>
          <c:tx>
            <c:strRef>
              <c:f>Hoja1!$D$1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BBC-4F1D-A7C5-F9F87C9D3C8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BC-4F1D-A7C5-F9F87C9D3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Hoja1!$D$2:$D$4</c:f>
              <c:numCache>
                <c:formatCode>0</c:formatCode>
                <c:ptCount val="3"/>
                <c:pt idx="0">
                  <c:v>4.8970685217391337E-3</c:v>
                </c:pt>
                <c:pt idx="1">
                  <c:v>7.3999999999999995</c:v>
                </c:pt>
                <c:pt idx="2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BC-4F1D-A7C5-F9F87C9D3C8A}"/>
            </c:ext>
          </c:extLst>
        </c:ser>
        <c:ser>
          <c:idx val="7"/>
          <c:order val="5"/>
          <c:tx>
            <c:strRef>
              <c:f>Hoja1!$I$1</c:f>
              <c:strCache>
                <c:ptCount val="1"/>
                <c:pt idx="0">
                  <c:v>Solar distrib.</c:v>
                </c:pt>
              </c:strCache>
            </c:strRef>
          </c:tx>
          <c:spPr>
            <a:solidFill>
              <a:srgbClr val="297D5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BC-4F1D-A7C5-F9F87C9D3C8A}"/>
                </c:ext>
              </c:extLst>
            </c:dLbl>
            <c:dLbl>
              <c:idx val="1"/>
              <c:layout>
                <c:manualLayout>
                  <c:x val="9.2988457579097836E-2"/>
                  <c:y val="2.62911080214352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117206740215059E-2"/>
                      <c:h val="5.55456965394853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5BBC-4F1D-A7C5-F9F87C9D3C8A}"/>
                </c:ext>
              </c:extLst>
            </c:dLbl>
            <c:dLbl>
              <c:idx val="2"/>
              <c:layout>
                <c:manualLayout>
                  <c:x val="0"/>
                  <c:y val="-2.82606567153551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BC-4F1D-A7C5-F9F87C9D3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Hoja1!$I$2:$I$4</c:f>
              <c:numCache>
                <c:formatCode>0</c:formatCode>
                <c:ptCount val="3"/>
                <c:pt idx="0">
                  <c:v>4.0879999999999996E-3</c:v>
                </c:pt>
                <c:pt idx="1">
                  <c:v>0.5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BBC-4F1D-A7C5-F9F87C9D3C8A}"/>
            </c:ext>
          </c:extLst>
        </c:ser>
        <c:ser>
          <c:idx val="4"/>
          <c:order val="6"/>
          <c:tx>
            <c:strRef>
              <c:f>Hoja1!$F$1</c:f>
              <c:strCache>
                <c:ptCount val="1"/>
                <c:pt idx="0">
                  <c:v>Resto ER</c:v>
                </c:pt>
              </c:strCache>
            </c:strRef>
          </c:tx>
          <c:spPr>
            <a:solidFill>
              <a:srgbClr val="BFE2A8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BBC-4F1D-A7C5-F9F87C9D3C8A}"/>
                </c:ext>
              </c:extLst>
            </c:dLbl>
            <c:dLbl>
              <c:idx val="1"/>
              <c:layout>
                <c:manualLayout>
                  <c:x val="0"/>
                  <c:y val="-1.1371000985125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BBC-4F1D-A7C5-F9F87C9D3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Hoja1!$F$2:$F$4</c:f>
              <c:numCache>
                <c:formatCode>0</c:formatCode>
                <c:ptCount val="3"/>
                <c:pt idx="0">
                  <c:v>0.12025</c:v>
                </c:pt>
                <c:pt idx="1">
                  <c:v>2.5999999999999996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BBC-4F1D-A7C5-F9F87C9D3C8A}"/>
            </c:ext>
          </c:extLst>
        </c:ser>
        <c:ser>
          <c:idx val="6"/>
          <c:order val="7"/>
          <c:tx>
            <c:strRef>
              <c:f>Hoja1!$H$1</c:f>
              <c:strCache>
                <c:ptCount val="1"/>
                <c:pt idx="0">
                  <c:v>Cogeneración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1334742352880446E-2"/>
                  <c:y val="2.62909682873491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BBC-4F1D-A7C5-F9F87C9D3C8A}"/>
                </c:ext>
              </c:extLst>
            </c:dLbl>
            <c:dLbl>
              <c:idx val="2"/>
              <c:layout>
                <c:manualLayout>
                  <c:x val="0"/>
                  <c:y val="1.4462477904547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BBC-4F1D-A7C5-F9F87C9D3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Hoja1!$H$2:$H$4</c:f>
              <c:numCache>
                <c:formatCode>0</c:formatCode>
                <c:ptCount val="3"/>
                <c:pt idx="0">
                  <c:v>2.8000000000000001E-2</c:v>
                </c:pt>
                <c:pt idx="1">
                  <c:v>1.6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BBC-4F1D-A7C5-F9F87C9D3C8A}"/>
            </c:ext>
          </c:extLst>
        </c:ser>
        <c:ser>
          <c:idx val="5"/>
          <c:order val="8"/>
          <c:tx>
            <c:strRef>
              <c:f>Hoja1!$G$1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EAF74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270150649697656E-2"/>
                  <c:y val="3.68721922182087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BBC-4F1D-A7C5-F9F87C9D3C8A}"/>
                </c:ext>
              </c:extLst>
            </c:dLbl>
            <c:dLbl>
              <c:idx val="1"/>
              <c:layout>
                <c:manualLayout>
                  <c:x val="9.1593862262265915E-2"/>
                  <c:y val="2.83939662821649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BBC-4F1D-A7C5-F9F87C9D3C8A}"/>
                </c:ext>
              </c:extLst>
            </c:dLbl>
            <c:dLbl>
              <c:idx val="2"/>
              <c:layout>
                <c:manualLayout>
                  <c:x val="8.9183497465890313E-2"/>
                  <c:y val="2.48447204968944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BBC-4F1D-A7C5-F9F87C9D3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Hoja1!$G$2:$G$4</c:f>
              <c:numCache>
                <c:formatCode>0</c:formatCode>
                <c:ptCount val="3"/>
                <c:pt idx="0">
                  <c:v>1.4917499999999999</c:v>
                </c:pt>
                <c:pt idx="1">
                  <c:v>1.2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BBC-4F1D-A7C5-F9F87C9D3C8A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Baterías</c:v>
                </c:pt>
              </c:strCache>
            </c:strRef>
          </c:tx>
          <c:spPr>
            <a:noFill/>
            <a:ln w="12700" cap="flat">
              <a:solidFill>
                <a:schemeClr val="tx1"/>
              </a:solidFill>
              <a:prstDash val="lgDashDotDot"/>
            </a:ln>
            <a:effectLst/>
          </c:spPr>
          <c:invertIfNegative val="0"/>
          <c:dLbls>
            <c:dLbl>
              <c:idx val="1"/>
              <c:layout>
                <c:manualLayout>
                  <c:x val="1.9283013267255174E-2"/>
                  <c:y val="7.3975225146546118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65265238819699E-2"/>
                      <c:h val="7.13043478260869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5BBC-4F1D-A7C5-F9F87C9D3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Hoja1!$K$2:$K$4</c:f>
              <c:numCache>
                <c:formatCode>0</c:formatCode>
                <c:ptCount val="3"/>
                <c:pt idx="1">
                  <c:v>4.0999999999999996</c:v>
                </c:pt>
                <c:pt idx="2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BBC-4F1D-A7C5-F9F87C9D3C8A}"/>
            </c:ext>
          </c:extLst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Demand response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/>
          </c:spPr>
          <c:invertIfNegative val="0"/>
          <c:dLbls>
            <c:dLbl>
              <c:idx val="1"/>
              <c:layout>
                <c:manualLayout>
                  <c:x val="1.9282918371003349E-2"/>
                  <c:y val="-1.77462289263532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BBC-4F1D-A7C5-F9F87C9D3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Hoja1!$L$2:$L$4</c:f>
              <c:numCache>
                <c:formatCode>0</c:formatCode>
                <c:ptCount val="3"/>
                <c:pt idx="1">
                  <c:v>2.6686707505867773</c:v>
                </c:pt>
                <c:pt idx="2">
                  <c:v>4.7021618048271279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5BBC-4F1D-A7C5-F9F87C9D3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594904"/>
        <c:axId val="221595296"/>
      </c:barChart>
      <c:lineChart>
        <c:grouping val="standard"/>
        <c:varyColors val="0"/>
        <c:ser>
          <c:idx val="8"/>
          <c:order val="4"/>
          <c:tx>
            <c:strRef>
              <c:f>Hoja1!$J$1</c:f>
              <c:strCache>
                <c:ptCount val="1"/>
                <c:pt idx="0">
                  <c:v>Pico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11810787502239552"/>
                  <c:y val="-1.4196983141082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BBC-4F1D-A7C5-F9F87C9D3C8A}"/>
                </c:ext>
              </c:extLst>
            </c:dLbl>
            <c:dLbl>
              <c:idx val="1"/>
              <c:layout>
                <c:manualLayout>
                  <c:x val="-0.1422115229861497"/>
                  <c:y val="-1.774622892635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BBC-4F1D-A7C5-F9F87C9D3C8A}"/>
                </c:ext>
              </c:extLst>
            </c:dLbl>
            <c:dLbl>
              <c:idx val="2"/>
              <c:layout>
                <c:manualLayout>
                  <c:x val="-0.1301596990042726"/>
                  <c:y val="-3.54924578527063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BBC-4F1D-A7C5-F9F87C9D3C8A}"/>
                </c:ext>
              </c:extLst>
            </c:dLbl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Hoja1!$J$2:$J$4</c:f>
              <c:numCache>
                <c:formatCode>0</c:formatCode>
                <c:ptCount val="3"/>
                <c:pt idx="0">
                  <c:v>22.548499372467901</c:v>
                </c:pt>
                <c:pt idx="1">
                  <c:v>37.199999999999996</c:v>
                </c:pt>
                <c:pt idx="2">
                  <c:v>65.400000000000006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5BBC-4F1D-A7C5-F9F87C9D3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594904"/>
        <c:axId val="221595296"/>
      </c:lineChart>
      <c:catAx>
        <c:axId val="22159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1595296"/>
        <c:crosses val="autoZero"/>
        <c:auto val="1"/>
        <c:lblAlgn val="ctr"/>
        <c:lblOffset val="100"/>
        <c:noMultiLvlLbl val="0"/>
      </c:catAx>
      <c:valAx>
        <c:axId val="221595296"/>
        <c:scaling>
          <c:orientation val="minMax"/>
          <c:max val="10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15949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A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88755477411654E-2"/>
          <c:y val="3.03281655010515E-2"/>
          <c:w val="0.87659121621621616"/>
          <c:h val="0.868624527524121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Térmica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03-4F4D-A01F-3CB24C2E51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Hoja1!$B$2:$B$4</c:f>
              <c:numCache>
                <c:formatCode>0</c:formatCode>
                <c:ptCount val="3"/>
                <c:pt idx="0">
                  <c:v>13.341733976</c:v>
                </c:pt>
                <c:pt idx="1">
                  <c:v>7.1999999999999993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03-4F4D-A01F-3CB24C2E514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Hidroeléctrica</c:v>
                </c:pt>
              </c:strCache>
            </c:strRef>
          </c:tx>
          <c:spPr>
            <a:solidFill>
              <a:srgbClr val="00A1D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03647963754186E-3"/>
                  <c:y val="1.419698314108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03-4F4D-A01F-3CB24C2E5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Hoja1!$C$2:$C$4</c:f>
              <c:numCache>
                <c:formatCode>0</c:formatCode>
                <c:ptCount val="3"/>
                <c:pt idx="0">
                  <c:v>7.4643867157544861</c:v>
                </c:pt>
                <c:pt idx="1">
                  <c:v>10.299999999999995</c:v>
                </c:pt>
                <c:pt idx="2">
                  <c:v>15.099999999999993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03-4F4D-A01F-3CB24C2E5143}"/>
            </c:ext>
          </c:extLst>
        </c:ser>
        <c:ser>
          <c:idx val="3"/>
          <c:order val="2"/>
          <c:tx>
            <c:strRef>
              <c:f>Hoja1!$E$1</c:f>
              <c:strCache>
                <c:ptCount val="1"/>
                <c:pt idx="0">
                  <c:v>Eólica</c:v>
                </c:pt>
              </c:strCache>
            </c:strRef>
          </c:tx>
          <c:spPr>
            <a:solidFill>
              <a:srgbClr val="85BB2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03-4F4D-A01F-3CB24C2E5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Hoja1!$E$2:$E$4</c:f>
              <c:numCache>
                <c:formatCode>0</c:formatCode>
                <c:ptCount val="3"/>
                <c:pt idx="0">
                  <c:v>9.3393612191681172E-2</c:v>
                </c:pt>
                <c:pt idx="1">
                  <c:v>6.3999999999999995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03-4F4D-A01F-3CB24C2E5143}"/>
            </c:ext>
          </c:extLst>
        </c:ser>
        <c:ser>
          <c:idx val="2"/>
          <c:order val="3"/>
          <c:tx>
            <c:strRef>
              <c:f>Hoja1!$D$1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03-4F4D-A01F-3CB24C2E514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03-4F4D-A01F-3CB24C2E5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Hoja1!$D$2:$D$4</c:f>
              <c:numCache>
                <c:formatCode>0</c:formatCode>
                <c:ptCount val="3"/>
                <c:pt idx="0">
                  <c:v>4.8970685217391337E-3</c:v>
                </c:pt>
                <c:pt idx="1">
                  <c:v>12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03-4F4D-A01F-3CB24C2E5143}"/>
            </c:ext>
          </c:extLst>
        </c:ser>
        <c:ser>
          <c:idx val="8"/>
          <c:order val="4"/>
          <c:tx>
            <c:strRef>
              <c:f>Hoja1!$J$1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03-4F4D-A01F-3CB24C2E5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Hoja1!$J$2:$J$4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C-3603-4F4D-A01F-3CB24C2E5143}"/>
            </c:ext>
          </c:extLst>
        </c:ser>
        <c:ser>
          <c:idx val="7"/>
          <c:order val="5"/>
          <c:tx>
            <c:strRef>
              <c:f>Hoja1!$I$1</c:f>
              <c:strCache>
                <c:ptCount val="1"/>
                <c:pt idx="0">
                  <c:v>Solar distribuida</c:v>
                </c:pt>
              </c:strCache>
            </c:strRef>
          </c:tx>
          <c:spPr>
            <a:solidFill>
              <a:srgbClr val="297D5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03-4F4D-A01F-3CB24C2E5143}"/>
                </c:ext>
              </c:extLst>
            </c:dLbl>
            <c:dLbl>
              <c:idx val="1"/>
              <c:layout>
                <c:manualLayout>
                  <c:x val="9.0554997409484472E-2"/>
                  <c:y val="2.984035380670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117206740215059E-2"/>
                      <c:h val="5.55456965394853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3603-4F4D-A01F-3CB24C2E5143}"/>
                </c:ext>
              </c:extLst>
            </c:dLbl>
            <c:dLbl>
              <c:idx val="2"/>
              <c:layout>
                <c:manualLayout>
                  <c:x val="0"/>
                  <c:y val="-2.82606567153551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03-4F4D-A01F-3CB24C2E5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Hoja1!$I$2:$I$4</c:f>
              <c:numCache>
                <c:formatCode>0</c:formatCode>
                <c:ptCount val="3"/>
                <c:pt idx="0">
                  <c:v>4.0879999999999996E-3</c:v>
                </c:pt>
                <c:pt idx="1">
                  <c:v>0.7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603-4F4D-A01F-3CB24C2E5143}"/>
            </c:ext>
          </c:extLst>
        </c:ser>
        <c:ser>
          <c:idx val="4"/>
          <c:order val="6"/>
          <c:tx>
            <c:strRef>
              <c:f>Hoja1!$F$1</c:f>
              <c:strCache>
                <c:ptCount val="1"/>
                <c:pt idx="0">
                  <c:v>Resto ER</c:v>
                </c:pt>
              </c:strCache>
            </c:strRef>
          </c:tx>
          <c:spPr>
            <a:solidFill>
              <a:srgbClr val="BFE2A8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03-4F4D-A01F-3CB24C2E5143}"/>
                </c:ext>
              </c:extLst>
            </c:dLbl>
            <c:dLbl>
              <c:idx val="1"/>
              <c:layout>
                <c:manualLayout>
                  <c:x val="0"/>
                  <c:y val="2.8260656715355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03-4F4D-A01F-3CB24C2E5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Hoja1!$F$2:$F$4</c:f>
              <c:numCache>
                <c:formatCode>0</c:formatCode>
                <c:ptCount val="3"/>
                <c:pt idx="0">
                  <c:v>0.12025</c:v>
                </c:pt>
                <c:pt idx="1">
                  <c:v>2.5999999999999996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603-4F4D-A01F-3CB24C2E5143}"/>
            </c:ext>
          </c:extLst>
        </c:ser>
        <c:ser>
          <c:idx val="6"/>
          <c:order val="7"/>
          <c:tx>
            <c:strRef>
              <c:f>Hoja1!$H$1</c:f>
              <c:strCache>
                <c:ptCount val="1"/>
                <c:pt idx="0">
                  <c:v>Cogeneración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9.20148956535712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603-4F4D-A01F-3CB24C2E5143}"/>
                </c:ext>
              </c:extLst>
            </c:dLbl>
            <c:dLbl>
              <c:idx val="2"/>
              <c:layout>
                <c:manualLayout>
                  <c:x val="0"/>
                  <c:y val="1.4462477904547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603-4F4D-A01F-3CB24C2E5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Hoja1!$H$2:$H$4</c:f>
              <c:numCache>
                <c:formatCode>0</c:formatCode>
                <c:ptCount val="3"/>
                <c:pt idx="0">
                  <c:v>2.8000000000000001E-2</c:v>
                </c:pt>
                <c:pt idx="1">
                  <c:v>1.6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603-4F4D-A01F-3CB24C2E5143}"/>
            </c:ext>
          </c:extLst>
        </c:ser>
        <c:ser>
          <c:idx val="5"/>
          <c:order val="8"/>
          <c:tx>
            <c:strRef>
              <c:f>Hoja1!$G$1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EAF74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732195185646995E-3"/>
                  <c:y val="4.92898015077307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603-4F4D-A01F-3CB24C2E5143}"/>
                </c:ext>
              </c:extLst>
            </c:dLbl>
            <c:dLbl>
              <c:idx val="1"/>
              <c:layout>
                <c:manualLayout>
                  <c:x val="8.8767135603807334E-2"/>
                  <c:y val="2.12954747116237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603-4F4D-A01F-3CB24C2E5143}"/>
                </c:ext>
              </c:extLst>
            </c:dLbl>
            <c:dLbl>
              <c:idx val="2"/>
              <c:layout>
                <c:manualLayout>
                  <c:x val="0.1059057143013645"/>
                  <c:y val="3.19432120674356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603-4F4D-A01F-3CB24C2E5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Hoja1!$G$2:$G$4</c:f>
              <c:numCache>
                <c:formatCode>0</c:formatCode>
                <c:ptCount val="3"/>
                <c:pt idx="0">
                  <c:v>1.4917499999999999</c:v>
                </c:pt>
                <c:pt idx="1">
                  <c:v>1.2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603-4F4D-A01F-3CB24C2E5143}"/>
            </c:ext>
          </c:extLst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Baterías</c:v>
                </c:pt>
              </c:strCache>
            </c:strRef>
          </c:tx>
          <c:spPr>
            <a:noFill/>
            <a:ln w="12700">
              <a:solidFill>
                <a:schemeClr val="tx1"/>
              </a:solidFill>
              <a:prstDash val="lgDashDot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Hoja1!$L$2:$L$4</c:f>
              <c:numCache>
                <c:formatCode>0</c:formatCode>
                <c:ptCount val="3"/>
                <c:pt idx="1">
                  <c:v>6.8</c:v>
                </c:pt>
                <c:pt idx="2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3603-4F4D-A01F-3CB24C2E5143}"/>
            </c:ext>
          </c:extLst>
        </c:ser>
        <c:ser>
          <c:idx val="11"/>
          <c:order val="11"/>
          <c:tx>
            <c:strRef>
              <c:f>Hoja1!$M$1</c:f>
              <c:strCache>
                <c:ptCount val="1"/>
                <c:pt idx="0">
                  <c:v>Demand response</c:v>
                </c:pt>
              </c:strCache>
            </c:strRef>
          </c:tx>
          <c:spPr>
            <a:noFill/>
            <a:ln w="12700">
              <a:solidFill>
                <a:schemeClr val="bg1">
                  <a:lumMod val="85000"/>
                </a:schemeClr>
              </a:solidFill>
              <a:prstDash val="sys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Hoja1!$M$2:$M$4</c:f>
              <c:numCache>
                <c:formatCode>0</c:formatCode>
                <c:ptCount val="3"/>
                <c:pt idx="1">
                  <c:v>2.9840377667999149</c:v>
                </c:pt>
                <c:pt idx="2">
                  <c:v>5.2240564782749459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603-4F4D-A01F-3CB24C2E5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594904"/>
        <c:axId val="221595296"/>
      </c:barChart>
      <c:lineChart>
        <c:grouping val="standard"/>
        <c:varyColors val="0"/>
        <c:ser>
          <c:idx val="9"/>
          <c:order val="9"/>
          <c:tx>
            <c:strRef>
              <c:f>Hoja1!$K$1</c:f>
              <c:strCache>
                <c:ptCount val="1"/>
                <c:pt idx="0">
                  <c:v>Pico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616500006705308"/>
                  <c:y val="-9.032690789427718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03-4F4D-A01F-3CB24C2E5143}"/>
                </c:ext>
              </c:extLst>
            </c:dLbl>
            <c:dLbl>
              <c:idx val="1"/>
              <c:layout>
                <c:manualLayout>
                  <c:x val="-0.14313660714808513"/>
                  <c:y val="-1.2581936574698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65265238819699E-2"/>
                      <c:h val="7.13043478260869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E-3603-4F4D-A01F-3CB24C2E5143}"/>
                </c:ext>
              </c:extLst>
            </c:dLbl>
            <c:dLbl>
              <c:idx val="2"/>
              <c:layout>
                <c:manualLayout>
                  <c:x val="-0.1263799476910413"/>
                  <c:y val="-2.0740171453723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603-4F4D-A01F-3CB24C2E5143}"/>
                </c:ext>
              </c:extLst>
            </c:dLbl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Hoja1!$K$2:$K$4</c:f>
              <c:numCache>
                <c:formatCode>0</c:formatCode>
                <c:ptCount val="3"/>
                <c:pt idx="0">
                  <c:v>22.548499372467901</c:v>
                </c:pt>
                <c:pt idx="1">
                  <c:v>41.599999999999994</c:v>
                </c:pt>
                <c:pt idx="2">
                  <c:v>72.7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3603-4F4D-A01F-3CB24C2E5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594904"/>
        <c:axId val="221595296"/>
      </c:lineChart>
      <c:catAx>
        <c:axId val="22159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1595296"/>
        <c:crosses val="autoZero"/>
        <c:auto val="1"/>
        <c:lblAlgn val="ctr"/>
        <c:lblOffset val="100"/>
        <c:noMultiLvlLbl val="0"/>
      </c:catAx>
      <c:valAx>
        <c:axId val="221595296"/>
        <c:scaling>
          <c:orientation val="minMax"/>
          <c:max val="10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15949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A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('Cuadro cambios signos'!$A$3:$A$12,'Cuadro cambios signos'!$A$16)</cx:f>
        <cx:lvl ptCount="11">
          <cx:pt idx="0">Residencial</cx:pt>
          <cx:pt idx="1">Comercial</cx:pt>
          <cx:pt idx="2">Servicios Públicos</cx:pt>
          <cx:pt idx="3">Agricultura</cx:pt>
          <cx:pt idx="4">Industria</cx:pt>
          <cx:pt idx="5">Transporte</cx:pt>
          <cx:pt idx="6">No energéticos</cx:pt>
          <cx:pt idx="7">Ind. Transf. Energía</cx:pt>
          <cx:pt idx="8">Ahorro de Combust.</cx:pt>
          <cx:pt idx="9">Costo Social del CO2</cx:pt>
          <cx:pt idx="10">Beneficio acum. </cx:pt>
        </cx:lvl>
      </cx:strDim>
      <cx:numDim type="val">
        <cx:f>('Cuadro cambios signos'!$B$3:$B$12,'Cuadro cambios signos'!$B$16)</cx:f>
        <cx:lvl ptCount="11" formatCode="#.##0">
          <cx:pt idx="0">35401.906608711673</cx:pt>
          <cx:pt idx="1">22510.414861149588</cx:pt>
          <cx:pt idx="2">11481.926386565134</cx:pt>
          <cx:pt idx="3">-14408.118837776701</cx:pt>
          <cx:pt idx="4">1275.6978292904003</cx:pt>
          <cx:pt idx="5">-45130.636624060913</cx:pt>
          <cx:pt idx="6">-13587.131227200778</cx:pt>
          <cx:pt idx="7">-27052.799288952734</cx:pt>
          <cx:pt idx="8">174382.25186338561</cx:pt>
          <cx:pt idx="9">121619.73185149948</cx:pt>
          <cx:pt idx="10">-266493.24342261074</cx:pt>
        </cx:lvl>
      </cx:numDim>
    </cx:data>
  </cx:chartData>
  <cx:chart>
    <cx:plotArea>
      <cx:plotAreaRegion>
        <cx:series layoutId="waterfall" uniqueId="{62108CF3-E281-4FB3-A838-D455EDDD664B}">
          <cx:tx>
            <cx:txData>
              <cx:f>'Cuadro cambios signos'!$B$1</cx:f>
              <cx:v>AMBITIOUS</cx:v>
            </cx:txData>
          </cx:tx>
          <cx:dataPt idx="0">
            <cx:spPr>
              <a:solidFill>
                <a:srgbClr val="51C3F9">
                  <a:lumMod val="50000"/>
                </a:srgbClr>
              </a:solidFill>
            </cx:spPr>
          </cx:dataPt>
          <cx:dataPt idx="1">
            <cx:spPr>
              <a:solidFill>
                <a:srgbClr val="51C3F9"/>
              </a:solidFill>
            </cx:spPr>
          </cx:dataPt>
          <cx:dataPt idx="2">
            <cx:spPr>
              <a:solidFill>
                <a:srgbClr val="63A537">
                  <a:lumMod val="75000"/>
                </a:srgbClr>
              </a:solidFill>
            </cx:spPr>
          </cx:dataPt>
          <cx:dataPt idx="3">
            <cx:spPr>
              <a:solidFill>
                <a:srgbClr val="99CB38">
                  <a:lumMod val="20000"/>
                  <a:lumOff val="80000"/>
                </a:srgbClr>
              </a:solidFill>
            </cx:spPr>
          </cx:dataPt>
          <cx:dataPt idx="5">
            <cx:spPr>
              <a:solidFill>
                <a:srgbClr val="99CB38"/>
              </a:solidFill>
            </cx:spPr>
          </cx:dataPt>
          <cx:dataPt idx="6">
            <cx:spPr>
              <a:solidFill>
                <a:srgbClr val="4EB3CF">
                  <a:lumMod val="50000"/>
                </a:srgbClr>
              </a:solidFill>
            </cx:spPr>
          </cx:dataPt>
          <cx:dataPt idx="7">
            <cx:spPr>
              <a:solidFill>
                <a:prstClr val="black"/>
              </a:solidFill>
            </cx:spPr>
          </cx:dataPt>
          <cx:dataPt idx="8">
            <cx:spPr>
              <a:solidFill>
                <a:srgbClr val="E2DFCC"/>
              </a:solidFill>
            </cx:spPr>
          </cx:dataPt>
          <cx:dataPt idx="9">
            <cx:spPr>
              <a:solidFill>
                <a:srgbClr val="44C1A3"/>
              </a:solidFill>
            </cx:spPr>
          </cx:dataPt>
          <cx:dataPt idx="10">
            <cx:spPr>
              <a:solidFill>
                <a:srgbClr val="4EB3CF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ES" sz="1197" b="1" i="0" u="none" strike="noStrike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</a:endParaRPr>
              </a:p>
            </cx:txPr>
            <cx:dataLabelHidden idx="10"/>
          </cx:dataLabels>
          <cx:dataId val="0"/>
          <cx:layoutPr>
            <cx:subtotals/>
          </cx:layoutPr>
        </cx:series>
      </cx:plotAreaRegion>
      <cx:axis id="0">
        <cx:catScaling gapWidth="0.5"/>
        <cx:tickLabels/>
        <cx:numFmt formatCode="@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950"/>
            </a:pPr>
            <a:endParaRPr lang="es-ES" sz="95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  <cx:axis id="1">
        <cx:valScaling min="-150000"/>
        <cx:units unit="thousands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s-AR" sz="900">
              <a:latin typeface="+mn-lt"/>
            </a:endParaRPr>
          </a:p>
        </cx:txPr>
      </cx:axis>
    </cx:plotArea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('Cuadro cambios signos'!$A$3:$A$12,'Cuadro cambios signos'!$A$16)</cx:f>
        <cx:lvl ptCount="11">
          <cx:pt idx="0">Residencial</cx:pt>
          <cx:pt idx="1">Comercial</cx:pt>
          <cx:pt idx="2">Servicios Públicos</cx:pt>
          <cx:pt idx="3">Agricultura</cx:pt>
          <cx:pt idx="4">Industria</cx:pt>
          <cx:pt idx="5">Transporte</cx:pt>
          <cx:pt idx="6">No energéticos</cx:pt>
          <cx:pt idx="7">Ind. Transf. Energía</cx:pt>
          <cx:pt idx="8">Ahorro de Combust.</cx:pt>
          <cx:pt idx="9">Costo Social del CO2</cx:pt>
          <cx:pt idx="10">Beneficio acum. </cx:pt>
        </cx:lvl>
      </cx:strDim>
      <cx:numDim type="val">
        <cx:f>('Cuadro cambios signos'!$C$3:$C$12,'Cuadro cambios signos'!$C$16)</cx:f>
        <cx:lvl ptCount="11" formatCode="#.##0">
          <cx:pt idx="0">53062.651209334203</cx:pt>
          <cx:pt idx="1">20734.126744416113</cx:pt>
          <cx:pt idx="2">12773.126366692488</cx:pt>
          <cx:pt idx="3">-21525.382360051943</cx:pt>
          <cx:pt idx="4">-31653.454240190233</cx:pt>
          <cx:pt idx="5">-73958.177951266174</cx:pt>
          <cx:pt idx="6">-55935.340554475741</cx:pt>
          <cx:pt idx="7">-41303.414869101078</cx:pt>
          <cx:pt idx="8">221919.17888897259</cx:pt>
          <cx:pt idx="9">183803.49030608727</cx:pt>
          <cx:pt idx="10">-267916.80354041752</cx:pt>
        </cx:lvl>
      </cx:numDim>
    </cx:data>
  </cx:chartData>
  <cx:chart>
    <cx:plotArea>
      <cx:plotAreaRegion>
        <cx:series layoutId="waterfall" uniqueId="{00000000-5CD0-462C-AE52-EC5CB8F9A9CD}">
          <cx:tx>
            <cx:txData>
              <cx:f>'Cuadro cambios signos'!$C$1</cx:f>
              <cx:v>GREEN</cx:v>
            </cx:txData>
          </cx:tx>
          <cx:dataPt idx="0">
            <cx:spPr>
              <a:solidFill>
                <a:srgbClr val="51C3F9">
                  <a:lumMod val="50000"/>
                </a:srgbClr>
              </a:solidFill>
            </cx:spPr>
          </cx:dataPt>
          <cx:dataPt idx="1">
            <cx:spPr>
              <a:solidFill>
                <a:srgbClr val="51C3F9"/>
              </a:solidFill>
            </cx:spPr>
          </cx:dataPt>
          <cx:dataPt idx="2">
            <cx:spPr>
              <a:solidFill>
                <a:srgbClr val="63A537"/>
              </a:solidFill>
            </cx:spPr>
          </cx:dataPt>
          <cx:dataPt idx="3">
            <cx:spPr>
              <a:solidFill>
                <a:srgbClr val="63A537">
                  <a:lumMod val="20000"/>
                  <a:lumOff val="80000"/>
                </a:srgbClr>
              </a:solidFill>
            </cx:spPr>
          </cx:dataPt>
          <cx:dataPt idx="4">
            <cx:spPr>
              <a:solidFill>
                <a:srgbClr val="37A76F"/>
              </a:solidFill>
            </cx:spPr>
          </cx:dataPt>
          <cx:dataPt idx="5">
            <cx:spPr>
              <a:solidFill>
                <a:srgbClr val="99CB38"/>
              </a:solidFill>
            </cx:spPr>
          </cx:dataPt>
          <cx:dataPt idx="6">
            <cx:spPr>
              <a:solidFill>
                <a:srgbClr val="4EB3CF">
                  <a:lumMod val="50000"/>
                </a:srgbClr>
              </a:solidFill>
            </cx:spPr>
          </cx:dataPt>
          <cx:dataPt idx="7">
            <cx:spPr>
              <a:solidFill>
                <a:prstClr val="black"/>
              </a:solidFill>
            </cx:spPr>
          </cx:dataPt>
          <cx:dataPt idx="8">
            <cx:spPr>
              <a:solidFill>
                <a:srgbClr val="E2DFCC"/>
              </a:solidFill>
            </cx:spPr>
          </cx:dataPt>
          <cx:dataPt idx="9">
            <cx:spPr>
              <a:solidFill>
                <a:srgbClr val="44C1A3"/>
              </a:solidFill>
            </cx:spPr>
          </cx:dataPt>
          <cx:dataPt idx="10">
            <cx:spPr>
              <a:solidFill>
                <a:srgbClr val="92D050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ES" sz="1197" b="1" i="0" u="none" strike="noStrike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</a:endParaRPr>
              </a:p>
            </cx:txPr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lang="en-US" sz="1197" b="1" i="0" u="none" strike="noStrike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alibri" panose="020F0502020204030204"/>
                    </a:defRPr>
                  </a:pPr>
                  <a:r>
                    <a:rPr lang="es-ES" sz="1197" b="1" i="0" u="none" strike="noStrike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alibri" panose="020F0502020204030204"/>
                    </a:rPr>
                    <a:t>-41.303</a:t>
                  </a:r>
                </a:p>
              </cx:txPr>
            </cx:dataLabel>
            <cx:dataLabelHidden idx="10"/>
          </cx:dataLabels>
          <cx:dataId val="0"/>
          <cx:layoutPr>
            <cx:subtotals/>
          </cx:layoutPr>
        </cx:series>
      </cx:plotAreaRegion>
      <cx:axis id="0">
        <cx:catScaling gapWidth="0.5"/>
        <cx:tickLabels/>
        <cx:numFmt formatCode="@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950"/>
            </a:pPr>
            <a:endParaRPr lang="es-ES" sz="95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  <cx:axis id="1">
        <cx:valScaling min="-150000"/>
        <cx:units unit="thousands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s-AR" sz="900">
              <a:latin typeface="+mn-lt"/>
            </a:endParaRPr>
          </a:p>
        </cx:txPr>
      </cx:axis>
    </cx:plotArea>
  </cx:chart>
  <cx:spPr>
    <a:ln>
      <a:noFill/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Hoja1!$A$2:$A$8</cx:f>
        <cx:lvl ptCount="7">
          <cx:pt idx="0">Matriz Eléctrica </cx:pt>
          <cx:pt idx="1">Redes de transmisión eléctrica </cx:pt>
          <cx:pt idx="2">Redes de transporte de gas</cx:pt>
          <cx:pt idx="3">Electrificación y Eficiencia en buildings (1)</cx:pt>
          <cx:pt idx="4">Cambio modal y e-movilidad (2)</cx:pt>
          <cx:pt idx="5">Producción sustentable (3)</cx:pt>
          <cx:pt idx="6">Industria</cx:pt>
        </cx:lvl>
      </cx:strDim>
      <cx:numDim type="val">
        <cx:f>Hoja1!$B$2:$B$8</cx:f>
        <cx:lvl ptCount="7" formatCode="0">
          <cx:pt idx="0">46.261000000000003</cx:pt>
          <cx:pt idx="1">18.602581004335949</cx:pt>
          <cx:pt idx="2">-30.487563312661717</cx:pt>
          <cx:pt idx="3">23.395040964919506</cx:pt>
          <cx:pt idx="4">28.362575883848368</cx:pt>
          <cx:pt idx="5">13.81809144092859</cx:pt>
          <cx:pt idx="6">18.709452522975081</cx:pt>
        </cx:lvl>
      </cx:numDim>
    </cx:data>
  </cx:chartData>
  <cx:chart>
    <cx:plotArea>
      <cx:plotAreaRegion>
        <cx:series layoutId="waterfall" uniqueId="{B4F7E954-CD14-439E-AFFA-AFD6FA392FAE}">
          <cx:tx>
            <cx:txData>
              <cx:f>Hoja1!$B$1</cx:f>
              <cx:v>Serie1</cx:v>
            </cx:txData>
          </cx:tx>
          <cx:dataPt idx="1">
            <cx:spPr>
              <a:solidFill>
                <a:schemeClr val="bg1">
                  <a:lumMod val="65000"/>
                </a:schemeClr>
              </a:solidFill>
            </cx:spPr>
          </cx:dataPt>
          <cx:dataPt idx="2">
            <cx:spPr>
              <a:solidFill>
                <a:srgbClr val="C0CF3A"/>
              </a:solidFill>
            </cx:spPr>
          </cx:dataPt>
          <cx:dataPt idx="3">
            <cx:spPr>
              <a:solidFill>
                <a:srgbClr val="FABE00"/>
              </a:solidFill>
            </cx:spPr>
          </cx:dataPt>
          <cx:dataPt idx="4">
            <cx:spPr>
              <a:solidFill>
                <a:srgbClr val="4AB5C4"/>
              </a:solidFill>
            </cx:spPr>
          </cx:dataPt>
          <cx:dataPt idx="5">
            <cx:spPr>
              <a:solidFill>
                <a:srgbClr val="0989B1"/>
              </a:solidFill>
            </cx:spPr>
          </cx:dataPt>
          <cx:dataPt idx="6">
            <cx:spPr>
              <a:solidFill>
                <a:srgbClr val="0989B1">
                  <a:lumMod val="75000"/>
                </a:srgbClr>
              </a:solidFill>
            </cx:spPr>
          </cx:dataPt>
          <cx:dataLabels pos="outEnd">
            <cx:txPr>
              <a:bodyPr vertOverflow="overflow" horzOverflow="overflow" wrap="square" lIns="0" tIns="0" rIns="0" bIns="0"/>
              <a:lstStyle/>
              <a:p>
                <a:pPr algn="ctr" rtl="0">
                  <a:defRPr sz="1400" b="1">
                    <a:solidFill>
                      <a:srgbClr val="59595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 sz="1400" b="1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x:txPr>
            <cx:visibility seriesName="0" categoryName="0" value="1"/>
          </cx:dataLabels>
          <cx:dataId val="0"/>
          <cx:layoutPr>
            <cx:subtotals/>
          </cx:layoutPr>
        </cx:series>
      </cx:plotAreaRegion>
      <cx:axis id="0" hidden="1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1">
                <a:solidFill>
                  <a:srgbClr val="455F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AR" sz="900" b="1">
              <a:latin typeface="Verdana" panose="020B0604030504040204" pitchFamily="34" charset="0"/>
              <a:ea typeface="Verdana" panose="020B0604030504040204" pitchFamily="34" charset="0"/>
            </a:endParaRPr>
          </a:p>
        </cx:txPr>
      </cx:axis>
      <cx:axis id="1">
        <cx:valScaling max="300"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1">
                <a:solidFill>
                  <a:srgbClr val="455F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AR" b="1">
              <a:latin typeface="Verdana" panose="020B0604030504040204" pitchFamily="34" charset="0"/>
              <a:ea typeface="Verdana" panose="020B0604030504040204" pitchFamily="34" charset="0"/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0.66134</cdr:x>
      <cdr:y>0.04069</cdr:y>
    </cdr:from>
    <cdr:to>
      <cdr:x>0.66134</cdr:x>
      <cdr:y>0.74568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E3DDC808-841E-40B0-80AA-0CC437AA3D3E}"/>
            </a:ext>
          </a:extLst>
        </cdr:cNvPr>
        <cdr:cNvCxnSpPr/>
      </cdr:nvCxnSpPr>
      <cdr:spPr>
        <a:xfrm xmlns:a="http://schemas.openxmlformats.org/drawingml/2006/main" flipV="1">
          <a:off x="3484562" y="140828"/>
          <a:ext cx="0" cy="244013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EC49C-E963-5044-AFD7-35E1B1CBADA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106BB-5E8B-454D-811D-C77189FE54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6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0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E8438-F439-481B-A2FD-6AA115EE3D05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110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E8438-F439-481B-A2FD-6AA115EE3D05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75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E8438-F439-481B-A2FD-6AA115EE3D05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17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E8438-F439-481B-A2FD-6AA115EE3D05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11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E8438-F439-481B-A2FD-6AA115EE3D05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17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E8438-F439-481B-A2FD-6AA115EE3D05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824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E8438-F439-481B-A2FD-6AA115EE3D05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00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E8438-F439-481B-A2FD-6AA115EE3D05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1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E8438-F439-481B-A2FD-6AA115EE3D05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95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E8438-F439-481B-A2FD-6AA115EE3D05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41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E8438-F439-481B-A2FD-6AA115EE3D05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83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3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4F201-6176-417E-AA03-4F819F05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851891-D57D-4890-8647-EB0596727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14" y="783524"/>
            <a:ext cx="8213173" cy="677582"/>
          </a:xfrm>
        </p:spPr>
        <p:txBody>
          <a:bodyPr/>
          <a:lstStyle>
            <a:lvl1pPr marL="0" indent="0">
              <a:buClr>
                <a:srgbClr val="92D050"/>
              </a:buClr>
              <a:buNone/>
              <a:defRPr>
                <a:solidFill>
                  <a:schemeClr val="accent6"/>
                </a:solidFill>
              </a:defRPr>
            </a:lvl1pPr>
            <a:lvl2pPr marL="342898" indent="0">
              <a:buClr>
                <a:srgbClr val="92D050"/>
              </a:buClr>
              <a:buNone/>
              <a:defRPr>
                <a:solidFill>
                  <a:schemeClr val="accent6"/>
                </a:solidFill>
              </a:defRPr>
            </a:lvl2pPr>
            <a:lvl3pPr marL="685796" indent="0">
              <a:buClr>
                <a:srgbClr val="92D050"/>
              </a:buClr>
              <a:buNone/>
              <a:defRPr>
                <a:solidFill>
                  <a:schemeClr val="accent6"/>
                </a:solidFill>
              </a:defRPr>
            </a:lvl3pPr>
            <a:lvl5pPr marL="1371592" indent="0"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1618AF-6D8E-4EA6-9D82-C0119076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C5DD-A8E7-49EA-91F4-35AF96FCBAAA}" type="datetime1">
              <a:rPr lang="es-AR" smtClean="0"/>
              <a:t>3/6/2019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89C95F-1AB0-4F4B-91B2-06A26E1F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DE71EE-F72C-44C7-8440-6C8468C2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92D-0AB3-4D31-9020-D9795941237E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0B0F19E-F67C-4C15-BBB6-74BAC57201A1}"/>
              </a:ext>
            </a:extLst>
          </p:cNvPr>
          <p:cNvCxnSpPr>
            <a:cxnSpLocks/>
          </p:cNvCxnSpPr>
          <p:nvPr userDrawn="1"/>
        </p:nvCxnSpPr>
        <p:spPr>
          <a:xfrm flipV="1">
            <a:off x="472258" y="665268"/>
            <a:ext cx="8213174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EAC03855-50D1-416B-A508-371AD81CA3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14" y="1547704"/>
            <a:ext cx="8213173" cy="312062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32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8AC0F-8B0B-4AFC-BE29-B8A0E62AD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ctr">
            <a:normAutofit/>
          </a:bodyPr>
          <a:lstStyle>
            <a:lvl1pPr algn="ctr">
              <a:defRPr sz="3300"/>
            </a:lvl1pPr>
          </a:lstStyle>
          <a:p>
            <a:r>
              <a:rPr lang="es-ES"/>
              <a:t>Haga clic para modificar el estilo de título del patrón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71C6ED-FD14-4F0F-A90B-BB8090EDA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9" indent="0" algn="ctr">
              <a:buNone/>
              <a:defRPr sz="1500"/>
            </a:lvl2pPr>
            <a:lvl3pPr marL="685796" indent="0" algn="ctr">
              <a:buNone/>
              <a:defRPr sz="1349"/>
            </a:lvl3pPr>
            <a:lvl4pPr marL="1028694" indent="0" algn="ctr">
              <a:buNone/>
              <a:defRPr sz="1200"/>
            </a:lvl4pPr>
            <a:lvl5pPr marL="1371592" indent="0" algn="ctr">
              <a:buNone/>
              <a:defRPr sz="1200"/>
            </a:lvl5pPr>
            <a:lvl6pPr marL="1714490" indent="0" algn="ctr">
              <a:buNone/>
              <a:defRPr sz="1200"/>
            </a:lvl6pPr>
            <a:lvl7pPr marL="2057388" indent="0" algn="ctr">
              <a:buNone/>
              <a:defRPr sz="1200"/>
            </a:lvl7pPr>
            <a:lvl8pPr marL="2400287" indent="0" algn="ctr">
              <a:buNone/>
              <a:defRPr sz="1200"/>
            </a:lvl8pPr>
            <a:lvl9pPr marL="2743184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A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29AB4D-1DB4-4609-B314-42912C2F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D9F7-79A5-403A-A861-6457271A5745}" type="datetime1">
              <a:rPr lang="es-AR" smtClean="0"/>
              <a:t>3/6/2019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8B505-E575-47FC-86AB-292FD47A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C9DCF3-5112-4E12-B97F-2D906731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92D-0AB3-4D31-9020-D9795941237E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9FFA49-56A1-4B9F-8C30-94ACE4A8CDE5}"/>
              </a:ext>
            </a:extLst>
          </p:cNvPr>
          <p:cNvSpPr/>
          <p:nvPr userDrawn="1"/>
        </p:nvSpPr>
        <p:spPr>
          <a:xfrm>
            <a:off x="8588450" y="4453716"/>
            <a:ext cx="518337" cy="645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49"/>
          </a:p>
        </p:txBody>
      </p:sp>
    </p:spTree>
    <p:extLst>
      <p:ext uri="{BB962C8B-B14F-4D97-AF65-F5344CB8AC3E}">
        <p14:creationId xmlns:p14="http://schemas.microsoft.com/office/powerpoint/2010/main" val="3422402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D3D8F-A0A7-4C80-B2E2-937BF5BE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6D40EF-7442-4318-A276-CE874EFA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42100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6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2E4771-2F55-4CFC-A2A4-11DBCD6E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D571-7DA3-47A3-B0C6-7FC13B736A2C}" type="datetime1">
              <a:rPr lang="es-AR" smtClean="0"/>
              <a:t>3/6/2019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668915-8376-4BA1-A856-68D5DCD2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C8F6B-68C1-44ED-8A48-95477248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92D-0AB3-4D31-9020-D9795941237E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37763DF-491E-4EA9-A8F4-4F98DAF30569}"/>
              </a:ext>
            </a:extLst>
          </p:cNvPr>
          <p:cNvSpPr/>
          <p:nvPr userDrawn="1"/>
        </p:nvSpPr>
        <p:spPr>
          <a:xfrm>
            <a:off x="8588450" y="4453716"/>
            <a:ext cx="518337" cy="645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49"/>
          </a:p>
        </p:txBody>
      </p:sp>
    </p:spTree>
    <p:extLst>
      <p:ext uri="{BB962C8B-B14F-4D97-AF65-F5344CB8AC3E}">
        <p14:creationId xmlns:p14="http://schemas.microsoft.com/office/powerpoint/2010/main" val="2307617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4F201-6176-417E-AA03-4F819F05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851891-D57D-4890-8647-EB0596727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14" y="783524"/>
            <a:ext cx="8213173" cy="677582"/>
          </a:xfrm>
        </p:spPr>
        <p:txBody>
          <a:bodyPr/>
          <a:lstStyle>
            <a:lvl1pPr marL="0" indent="0">
              <a:buClr>
                <a:srgbClr val="92D050"/>
              </a:buClr>
              <a:buNone/>
              <a:defRPr>
                <a:solidFill>
                  <a:schemeClr val="accent6"/>
                </a:solidFill>
              </a:defRPr>
            </a:lvl1pPr>
            <a:lvl2pPr marL="342898" indent="0">
              <a:buClr>
                <a:srgbClr val="92D050"/>
              </a:buClr>
              <a:buNone/>
              <a:defRPr>
                <a:solidFill>
                  <a:schemeClr val="accent6"/>
                </a:solidFill>
              </a:defRPr>
            </a:lvl2pPr>
            <a:lvl3pPr marL="685796" indent="0">
              <a:buClr>
                <a:srgbClr val="92D050"/>
              </a:buClr>
              <a:buNone/>
              <a:defRPr>
                <a:solidFill>
                  <a:schemeClr val="accent6"/>
                </a:solidFill>
              </a:defRPr>
            </a:lvl3pPr>
            <a:lvl5pPr marL="1371592" indent="0"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1618AF-6D8E-4EA6-9D82-C0119076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C5DD-A8E7-49EA-91F4-35AF96FCBAAA}" type="datetime1">
              <a:rPr lang="es-AR" smtClean="0"/>
              <a:t>3/6/2019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89C95F-1AB0-4F4B-91B2-06A26E1F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DE71EE-F72C-44C7-8440-6C8468C2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92D-0AB3-4D31-9020-D9795941237E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0B0F19E-F67C-4C15-BBB6-74BAC57201A1}"/>
              </a:ext>
            </a:extLst>
          </p:cNvPr>
          <p:cNvCxnSpPr>
            <a:cxnSpLocks/>
          </p:cNvCxnSpPr>
          <p:nvPr userDrawn="1"/>
        </p:nvCxnSpPr>
        <p:spPr>
          <a:xfrm flipV="1">
            <a:off x="472258" y="665268"/>
            <a:ext cx="8213174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EAC03855-50D1-416B-A508-371AD81CA3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14" y="1547704"/>
            <a:ext cx="8213173" cy="312062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0068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4F201-6176-417E-AA03-4F819F05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851891-D57D-4890-8647-EB0596727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58" y="833639"/>
            <a:ext cx="8213174" cy="67758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s-ES">
                <a:solidFill>
                  <a:schemeClr val="accent6"/>
                </a:solidFill>
              </a:defRPr>
            </a:lvl1pPr>
            <a:lvl2pPr marL="342898" indent="0">
              <a:buNone/>
              <a:defRPr lang="es-ES">
                <a:solidFill>
                  <a:schemeClr val="accent6"/>
                </a:solidFill>
              </a:defRPr>
            </a:lvl2pPr>
            <a:lvl3pPr marL="685796" indent="0">
              <a:buNone/>
              <a:defRPr lang="es-ES">
                <a:solidFill>
                  <a:schemeClr val="accent6"/>
                </a:solidFill>
              </a:defRPr>
            </a:lvl3pPr>
          </a:lstStyle>
          <a:p>
            <a:pPr lvl="0">
              <a:buClr>
                <a:srgbClr val="92D050"/>
              </a:buClr>
            </a:pPr>
            <a:r>
              <a:rPr lang="es-ES" dirty="0"/>
              <a:t>Editar los estilos de texto del patrón</a:t>
            </a:r>
          </a:p>
          <a:p>
            <a:pPr lvl="1">
              <a:buClr>
                <a:srgbClr val="92D050"/>
              </a:buClr>
            </a:pPr>
            <a:r>
              <a:rPr lang="es-ES" dirty="0"/>
              <a:t>Segundo nivel</a:t>
            </a:r>
          </a:p>
          <a:p>
            <a:pPr lvl="2">
              <a:buClr>
                <a:srgbClr val="92D050"/>
              </a:buClr>
            </a:pPr>
            <a:r>
              <a:rPr lang="es-ES" dirty="0"/>
              <a:t>Tercer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1618AF-6D8E-4EA6-9D82-C0119076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100B-260D-48D5-ACDC-E9B79AFC7E24}" type="datetime1">
              <a:rPr lang="es-AR" smtClean="0"/>
              <a:t>3/6/2019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89C95F-1AB0-4F4B-91B2-06A26E1F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DE71EE-F72C-44C7-8440-6C8468C2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92D-0AB3-4D31-9020-D9795941237E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EAC03855-50D1-416B-A508-371AD81CA3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258" y="1944147"/>
            <a:ext cx="8213174" cy="277430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E70E81CE-C93B-4398-BBFC-31F6A3207A1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73474" y="1475236"/>
            <a:ext cx="8211932" cy="468911"/>
          </a:xfrm>
        </p:spPr>
        <p:txBody>
          <a:bodyPr anchor="t">
            <a:normAutofit/>
          </a:bodyPr>
          <a:lstStyle>
            <a:lvl1pPr marL="0" indent="0">
              <a:buNone/>
              <a:defRPr sz="1500" b="0">
                <a:solidFill>
                  <a:schemeClr val="accent2"/>
                </a:solidFill>
              </a:defRPr>
            </a:lvl1pPr>
            <a:lvl2pPr marL="342899" indent="0">
              <a:buNone/>
              <a:defRPr sz="1500" b="1"/>
            </a:lvl2pPr>
            <a:lvl3pPr marL="685796" indent="0">
              <a:buNone/>
              <a:defRPr sz="1349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7" indent="0">
              <a:buNone/>
              <a:defRPr sz="1200" b="1"/>
            </a:lvl8pPr>
            <a:lvl9pPr marL="2743184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58F4585-2ADF-4E5A-90F9-DB4F2F7000F5}"/>
              </a:ext>
            </a:extLst>
          </p:cNvPr>
          <p:cNvCxnSpPr>
            <a:cxnSpLocks/>
          </p:cNvCxnSpPr>
          <p:nvPr userDrawn="1"/>
        </p:nvCxnSpPr>
        <p:spPr>
          <a:xfrm flipV="1">
            <a:off x="472258" y="665268"/>
            <a:ext cx="8213174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35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4F201-6176-417E-AA03-4F819F05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851891-D57D-4890-8647-EB0596727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1618AF-6D8E-4EA6-9D82-C0119076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6B43-D5BB-45E2-BADB-5C6A57B91A4F}" type="datetime1">
              <a:rPr lang="es-AR" smtClean="0"/>
              <a:t>3/6/2019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89C95F-1AB0-4F4B-91B2-06A26E1F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DE71EE-F72C-44C7-8440-6C8468C2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92D-0AB3-4D31-9020-D9795941237E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B2855DA-3232-4D39-BF7F-E0A872A1B422}"/>
              </a:ext>
            </a:extLst>
          </p:cNvPr>
          <p:cNvCxnSpPr>
            <a:cxnSpLocks/>
          </p:cNvCxnSpPr>
          <p:nvPr userDrawn="1"/>
        </p:nvCxnSpPr>
        <p:spPr>
          <a:xfrm flipV="1">
            <a:off x="472258" y="661161"/>
            <a:ext cx="8213174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206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57F83B-E1D8-4651-AB58-3E0343FCB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258" y="1475235"/>
            <a:ext cx="3952007" cy="468911"/>
          </a:xfrm>
        </p:spPr>
        <p:txBody>
          <a:bodyPr anchor="t">
            <a:normAutofit/>
          </a:bodyPr>
          <a:lstStyle>
            <a:lvl1pPr marL="0" indent="0">
              <a:buNone/>
              <a:defRPr sz="1500" b="0">
                <a:solidFill>
                  <a:schemeClr val="accent2"/>
                </a:solidFill>
              </a:defRPr>
            </a:lvl1pPr>
            <a:lvl2pPr marL="342899" indent="0">
              <a:buNone/>
              <a:defRPr sz="1500" b="1"/>
            </a:lvl2pPr>
            <a:lvl3pPr marL="685796" indent="0">
              <a:buNone/>
              <a:defRPr sz="1349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7" indent="0">
              <a:buNone/>
              <a:defRPr sz="1200" b="1"/>
            </a:lvl8pPr>
            <a:lvl9pPr marL="2743184" indent="0">
              <a:buNone/>
              <a:defRPr sz="12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E9A1DB-828C-46A4-BC8A-CD544CF3F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258" y="1958840"/>
            <a:ext cx="3952007" cy="268340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17807D-5F73-4E60-9C6D-5CD269EA4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0273" y="1460538"/>
            <a:ext cx="3971469" cy="468908"/>
          </a:xfrm>
        </p:spPr>
        <p:txBody>
          <a:bodyPr anchor="t">
            <a:normAutofit/>
          </a:bodyPr>
          <a:lstStyle>
            <a:lvl1pPr marL="0" indent="0">
              <a:buNone/>
              <a:defRPr sz="1500" b="0">
                <a:solidFill>
                  <a:schemeClr val="accent2"/>
                </a:solidFill>
              </a:defRPr>
            </a:lvl1pPr>
            <a:lvl2pPr marL="342899" indent="0">
              <a:buNone/>
              <a:defRPr sz="1500" b="1"/>
            </a:lvl2pPr>
            <a:lvl3pPr marL="685796" indent="0">
              <a:buNone/>
              <a:defRPr sz="1349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7" indent="0">
              <a:buNone/>
              <a:defRPr sz="1200" b="1"/>
            </a:lvl8pPr>
            <a:lvl9pPr marL="2743184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B672C9-C4E9-4ADD-B678-E820E7EB8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0273" y="1944145"/>
            <a:ext cx="3971469" cy="268340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C0D95A-7EC9-4462-9855-2A938220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7B87-C7C7-4664-92CC-F991241402E8}" type="datetime1">
              <a:rPr lang="es-AR" smtClean="0"/>
              <a:t>3/6/2019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E3238F-83CE-4683-96F1-CBFEEACA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FABB3D-32FC-460F-BEFF-4B6BF18B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9BE92D-0AB3-4D31-9020-D9795941237E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3A8E916-D700-4E79-BAAE-6E9BA951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58" y="102394"/>
            <a:ext cx="8199485" cy="5587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44D12890-84E4-432F-952A-7EAC63C03C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258" y="762935"/>
            <a:ext cx="8198294" cy="64531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s-ES">
                <a:solidFill>
                  <a:schemeClr val="accent6"/>
                </a:solidFill>
              </a:defRPr>
            </a:lvl1pPr>
            <a:lvl2pPr marL="342898" indent="0">
              <a:buNone/>
              <a:defRPr lang="es-ES">
                <a:solidFill>
                  <a:schemeClr val="accent6"/>
                </a:solidFill>
              </a:defRPr>
            </a:lvl2pPr>
            <a:lvl3pPr marL="685796" indent="0">
              <a:buNone/>
              <a:defRPr lang="es-ES">
                <a:solidFill>
                  <a:schemeClr val="accent6"/>
                </a:solidFill>
              </a:defRPr>
            </a:lvl3pPr>
          </a:lstStyle>
          <a:p>
            <a:pPr lvl="0">
              <a:buClr>
                <a:srgbClr val="92D050"/>
              </a:buClr>
            </a:pPr>
            <a:r>
              <a:rPr lang="es-ES" dirty="0"/>
              <a:t>Editar los estilos de texto del patrón</a:t>
            </a:r>
          </a:p>
          <a:p>
            <a:pPr lvl="1">
              <a:buClr>
                <a:srgbClr val="92D050"/>
              </a:buClr>
            </a:pPr>
            <a:r>
              <a:rPr lang="es-ES" dirty="0"/>
              <a:t>Segundo nivel</a:t>
            </a:r>
          </a:p>
          <a:p>
            <a:pPr lvl="2">
              <a:buClr>
                <a:srgbClr val="92D050"/>
              </a:buClr>
            </a:pPr>
            <a:r>
              <a:rPr lang="es-ES" dirty="0"/>
              <a:t>Tercer nivel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DF8325C-1DD3-4BC8-9C68-D5693798929D}"/>
              </a:ext>
            </a:extLst>
          </p:cNvPr>
          <p:cNvCxnSpPr>
            <a:cxnSpLocks/>
          </p:cNvCxnSpPr>
          <p:nvPr userDrawn="1"/>
        </p:nvCxnSpPr>
        <p:spPr>
          <a:xfrm flipV="1">
            <a:off x="472258" y="661161"/>
            <a:ext cx="8213174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00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E9A1DB-828C-46A4-BC8A-CD544CF3F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258" y="3199355"/>
            <a:ext cx="3952007" cy="1442891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C0D95A-7EC9-4462-9855-2A938220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13FB-44E7-4E21-A936-96D19A098FB0}" type="datetime1">
              <a:rPr lang="es-AR" smtClean="0"/>
              <a:t>3/6/2019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E3238F-83CE-4683-96F1-CBFEEACA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FABB3D-32FC-460F-BEFF-4B6BF18B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92D-0AB3-4D31-9020-D9795941237E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3A8E916-D700-4E79-BAAE-6E9BA951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58" y="102394"/>
            <a:ext cx="8199485" cy="5587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44D12890-84E4-432F-952A-7EAC63C03C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258" y="762935"/>
            <a:ext cx="8198294" cy="64531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s-ES">
                <a:solidFill>
                  <a:schemeClr val="accent6"/>
                </a:solidFill>
              </a:defRPr>
            </a:lvl1pPr>
            <a:lvl2pPr marL="342898" indent="0">
              <a:buNone/>
              <a:defRPr lang="es-ES">
                <a:solidFill>
                  <a:schemeClr val="accent6"/>
                </a:solidFill>
              </a:defRPr>
            </a:lvl2pPr>
            <a:lvl3pPr marL="685796" indent="0">
              <a:buNone/>
              <a:defRPr lang="es-ES">
                <a:solidFill>
                  <a:schemeClr val="accent6"/>
                </a:solidFill>
              </a:defRPr>
            </a:lvl3pPr>
          </a:lstStyle>
          <a:p>
            <a:pPr lvl="0">
              <a:buClr>
                <a:srgbClr val="92D050"/>
              </a:buClr>
            </a:pPr>
            <a:r>
              <a:rPr lang="es-ES" dirty="0"/>
              <a:t>Editar los estilos de texto del patrón</a:t>
            </a:r>
          </a:p>
          <a:p>
            <a:pPr lvl="1">
              <a:buClr>
                <a:srgbClr val="92D050"/>
              </a:buClr>
            </a:pPr>
            <a:r>
              <a:rPr lang="es-ES" dirty="0"/>
              <a:t>Segundo nivel</a:t>
            </a:r>
          </a:p>
          <a:p>
            <a:pPr lvl="2">
              <a:buClr>
                <a:srgbClr val="92D050"/>
              </a:buClr>
            </a:pPr>
            <a:r>
              <a:rPr lang="es-ES" dirty="0"/>
              <a:t>Tercer nivel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DF8325C-1DD3-4BC8-9C68-D5693798929D}"/>
              </a:ext>
            </a:extLst>
          </p:cNvPr>
          <p:cNvCxnSpPr>
            <a:cxnSpLocks/>
          </p:cNvCxnSpPr>
          <p:nvPr userDrawn="1"/>
        </p:nvCxnSpPr>
        <p:spPr>
          <a:xfrm flipV="1">
            <a:off x="472258" y="661161"/>
            <a:ext cx="8213174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721C1A58-2CA2-4B79-8967-40582A2D8E0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8937" y="1599804"/>
            <a:ext cx="3952007" cy="1442891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50CE6D87-336B-43F6-86CC-2FF1471D9B8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18545" y="3199355"/>
            <a:ext cx="3952007" cy="1442891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D5E907B3-39B0-433D-B66D-3104D42CEC7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715224" y="1599804"/>
            <a:ext cx="3952007" cy="1442891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7783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0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0AB31-E0C4-43E9-ACDA-531DF619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58" y="106501"/>
            <a:ext cx="8213174" cy="5587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AC3188-0222-4DE8-B844-C936D7BBB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184203"/>
            <a:ext cx="3886200" cy="3448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441696-02CA-4A06-BE32-DE0CD5B28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184203"/>
            <a:ext cx="3886200" cy="3448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C343EA-32D9-4B4E-BAAA-B21429DE1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30D0-1803-420D-ACDD-AAF148F28547}" type="datetime1">
              <a:rPr lang="es-AR" smtClean="0"/>
              <a:t>3/6/2019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BF22FC-B69D-4677-BA64-204C39BD9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B17585-E540-4167-8164-3A82D1D8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92D-0AB3-4D31-9020-D9795941237E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EAD8C4B-7B1C-486E-B2C8-F7E790DA78DF}"/>
              </a:ext>
            </a:extLst>
          </p:cNvPr>
          <p:cNvCxnSpPr>
            <a:cxnSpLocks/>
          </p:cNvCxnSpPr>
          <p:nvPr userDrawn="1"/>
        </p:nvCxnSpPr>
        <p:spPr>
          <a:xfrm flipV="1">
            <a:off x="472258" y="661161"/>
            <a:ext cx="8213174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234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EDD1A-0684-4A17-8E42-3678F1D6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96FA0D-7685-4D51-B686-1368F4CD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0714-4D81-45AD-8C87-800D2D680966}" type="datetime1">
              <a:rPr lang="es-AR" smtClean="0"/>
              <a:t>3/6/2019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8C14C2-9183-4D18-8BD8-94F94321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924333-ADAD-441E-9ACA-842E1247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92D-0AB3-4D31-9020-D9795941237E}" type="slidenum">
              <a:rPr lang="es-AR" smtClean="0"/>
              <a:t>‹Nº›</a:t>
            </a:fld>
            <a:endParaRPr lang="es-AR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659F27A-9504-4B4B-AAF7-94C1DDB87B6B}"/>
              </a:ext>
            </a:extLst>
          </p:cNvPr>
          <p:cNvCxnSpPr>
            <a:cxnSpLocks/>
          </p:cNvCxnSpPr>
          <p:nvPr userDrawn="1"/>
        </p:nvCxnSpPr>
        <p:spPr>
          <a:xfrm flipV="1">
            <a:off x="472258" y="661161"/>
            <a:ext cx="8213174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062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F7B592B-2A82-4C91-ABA7-8B77C0F7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D320-A955-40D3-8085-14BA6D96A847}" type="datetime1">
              <a:rPr lang="es-AR" smtClean="0"/>
              <a:t>3/6/2019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7E4174-4351-4D35-BFFD-3CFEB53C3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CC12EA-1ADC-43ED-8C86-74B9E047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92D-0AB3-4D31-9020-D9795941237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669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7B2D2-5426-40EC-A1F9-6A68E6A6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s-ES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BF7F2-687D-4962-BDF2-BF05245DF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1"/>
            <a:ext cx="4629151" cy="40528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49"/>
            </a:lvl2pPr>
            <a:lvl3pPr>
              <a:defRPr sz="1200"/>
            </a:lvl3pPr>
            <a:lvl4pPr>
              <a:defRPr sz="1049"/>
            </a:lvl4pPr>
            <a:lvl5pPr>
              <a:defRPr sz="1049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56E949-E29F-41D6-8571-AADA97B48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49"/>
            </a:lvl2pPr>
            <a:lvl3pPr marL="685796" indent="0">
              <a:buNone/>
              <a:defRPr sz="900"/>
            </a:lvl3pPr>
            <a:lvl4pPr marL="1028694" indent="0">
              <a:buNone/>
              <a:defRPr sz="749"/>
            </a:lvl4pPr>
            <a:lvl5pPr marL="1371592" indent="0">
              <a:buNone/>
              <a:defRPr sz="749"/>
            </a:lvl5pPr>
            <a:lvl6pPr marL="1714490" indent="0">
              <a:buNone/>
              <a:defRPr sz="749"/>
            </a:lvl6pPr>
            <a:lvl7pPr marL="2057388" indent="0">
              <a:buNone/>
              <a:defRPr sz="749"/>
            </a:lvl7pPr>
            <a:lvl8pPr marL="2400287" indent="0">
              <a:buNone/>
              <a:defRPr sz="749"/>
            </a:lvl8pPr>
            <a:lvl9pPr marL="2743184" indent="0">
              <a:buNone/>
              <a:defRPr sz="74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7BDDB6-17EA-414B-B312-8E9F6093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2DA8-DDEB-46CB-8AD1-F43DF43F4AC7}" type="datetime1">
              <a:rPr lang="es-AR" smtClean="0"/>
              <a:t>3/6/2019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22E010-A794-4B13-B1C0-9E0CAA6B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0ABCCF-F755-40B2-9DB3-1EBF3831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92D-0AB3-4D31-9020-D9795941237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6650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7D309-9AB7-4EEC-B1F5-F129F022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s-ES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39D573-02A2-45EA-9B76-D17BD866D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1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899" indent="0">
              <a:buNone/>
              <a:defRPr sz="2100"/>
            </a:lvl2pPr>
            <a:lvl3pPr marL="685796" indent="0">
              <a:buNone/>
              <a:defRPr sz="1800"/>
            </a:lvl3pPr>
            <a:lvl4pPr marL="1028694" indent="0">
              <a:buNone/>
              <a:defRPr sz="1500"/>
            </a:lvl4pPr>
            <a:lvl5pPr marL="1371592" indent="0">
              <a:buNone/>
              <a:defRPr sz="1500"/>
            </a:lvl5pPr>
            <a:lvl6pPr marL="1714490" indent="0">
              <a:buNone/>
              <a:defRPr sz="1500"/>
            </a:lvl6pPr>
            <a:lvl7pPr marL="2057388" indent="0">
              <a:buNone/>
              <a:defRPr sz="1500"/>
            </a:lvl7pPr>
            <a:lvl8pPr marL="2400287" indent="0">
              <a:buNone/>
              <a:defRPr sz="1500"/>
            </a:lvl8pPr>
            <a:lvl9pPr marL="2743184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42B4C5-4484-45C6-AF42-4B5C90CA9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49"/>
            </a:lvl2pPr>
            <a:lvl3pPr marL="685796" indent="0">
              <a:buNone/>
              <a:defRPr sz="900"/>
            </a:lvl3pPr>
            <a:lvl4pPr marL="1028694" indent="0">
              <a:buNone/>
              <a:defRPr sz="749"/>
            </a:lvl4pPr>
            <a:lvl5pPr marL="1371592" indent="0">
              <a:buNone/>
              <a:defRPr sz="749"/>
            </a:lvl5pPr>
            <a:lvl6pPr marL="1714490" indent="0">
              <a:buNone/>
              <a:defRPr sz="749"/>
            </a:lvl6pPr>
            <a:lvl7pPr marL="2057388" indent="0">
              <a:buNone/>
              <a:defRPr sz="749"/>
            </a:lvl7pPr>
            <a:lvl8pPr marL="2400287" indent="0">
              <a:buNone/>
              <a:defRPr sz="749"/>
            </a:lvl8pPr>
            <a:lvl9pPr marL="2743184" indent="0">
              <a:buNone/>
              <a:defRPr sz="74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A6B899-2EF5-4EB1-A4E1-87A26E02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0B66-CEA1-47EB-9AC4-72FC9D5ABC76}" type="datetime1">
              <a:rPr lang="es-AR" smtClean="0"/>
              <a:t>3/6/2019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88B131-2E83-4776-AF46-DF0AC9F7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C35356-3238-45E1-A9A8-D29D83F4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92D-0AB3-4D31-9020-D9795941237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719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037EBF-F930-4477-8F9E-360E96073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91C24F-6C16-4F67-8258-1DA784F0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04C8-FDA8-412A-AA8C-C51A88B1D33C}" type="datetime1">
              <a:rPr lang="es-AR" smtClean="0"/>
              <a:t>3/6/2019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ABE68A-4068-426B-8929-05339FDF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9F14DF-76AE-4568-B9A8-F27F6707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92D-0AB3-4D31-9020-D9795941237E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0FA1F52-52BB-45DF-B717-BDAC987C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02394"/>
            <a:ext cx="7886700" cy="5587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E8BC2BA-EC85-4BDD-A168-A7AB723BFEF2}"/>
              </a:ext>
            </a:extLst>
          </p:cNvPr>
          <p:cNvCxnSpPr/>
          <p:nvPr userDrawn="1"/>
        </p:nvCxnSpPr>
        <p:spPr>
          <a:xfrm>
            <a:off x="628651" y="661160"/>
            <a:ext cx="78867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402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9FF8B-FAB3-4561-B7F4-918145D54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DF27D9-1506-4699-8D58-0243B56EE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BF6BFD-836C-4B1E-BF12-6C7FDEF9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F06C-95BC-46C6-BB95-9C94C5F025DB}" type="datetime1">
              <a:rPr lang="es-AR" smtClean="0"/>
              <a:t>3/6/2019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F23EE8-E7F7-421C-A344-02BA699F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49E5F0-422A-42F0-BFB5-6B545BAB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E92D-0AB3-4D31-9020-D9795941237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5090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EE80550A-3421-46E5-BC81-ACE09FB37FCF}"/>
              </a:ext>
            </a:extLst>
          </p:cNvPr>
          <p:cNvGrpSpPr/>
          <p:nvPr userDrawn="1"/>
        </p:nvGrpSpPr>
        <p:grpSpPr>
          <a:xfrm>
            <a:off x="356616" y="342901"/>
            <a:ext cx="1498474" cy="281177"/>
            <a:chOff x="475487" y="457200"/>
            <a:chExt cx="1997965" cy="374903"/>
          </a:xfrm>
        </p:grpSpPr>
        <p:sp>
          <p:nvSpPr>
            <p:cNvPr id="16" name="bk object 16"/>
            <p:cNvSpPr/>
            <p:nvPr/>
          </p:nvSpPr>
          <p:spPr>
            <a:xfrm>
              <a:off x="2366772" y="725423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80">
                  <a:moveTo>
                    <a:pt x="53339" y="0"/>
                  </a:moveTo>
                  <a:lnTo>
                    <a:pt x="32575" y="4191"/>
                  </a:lnTo>
                  <a:lnTo>
                    <a:pt x="15621" y="15621"/>
                  </a:lnTo>
                  <a:lnTo>
                    <a:pt x="4191" y="32575"/>
                  </a:lnTo>
                  <a:lnTo>
                    <a:pt x="0" y="53339"/>
                  </a:lnTo>
                  <a:lnTo>
                    <a:pt x="4190" y="74104"/>
                  </a:lnTo>
                  <a:lnTo>
                    <a:pt x="15620" y="91059"/>
                  </a:lnTo>
                  <a:lnTo>
                    <a:pt x="32575" y="102488"/>
                  </a:lnTo>
                  <a:lnTo>
                    <a:pt x="53339" y="106679"/>
                  </a:lnTo>
                  <a:lnTo>
                    <a:pt x="74104" y="102488"/>
                  </a:lnTo>
                  <a:lnTo>
                    <a:pt x="91058" y="91058"/>
                  </a:lnTo>
                  <a:lnTo>
                    <a:pt x="102488" y="74104"/>
                  </a:lnTo>
                  <a:lnTo>
                    <a:pt x="106679" y="53339"/>
                  </a:lnTo>
                  <a:lnTo>
                    <a:pt x="102488" y="32575"/>
                  </a:lnTo>
                  <a:lnTo>
                    <a:pt x="91058" y="15620"/>
                  </a:lnTo>
                  <a:lnTo>
                    <a:pt x="74104" y="4190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bk object 17"/>
            <p:cNvSpPr/>
            <p:nvPr/>
          </p:nvSpPr>
          <p:spPr>
            <a:xfrm>
              <a:off x="475487" y="458723"/>
              <a:ext cx="303530" cy="367665"/>
            </a:xfrm>
            <a:custGeom>
              <a:avLst/>
              <a:gdLst/>
              <a:ahLst/>
              <a:cxnLst/>
              <a:rect l="l" t="t" r="r" b="b"/>
              <a:pathLst>
                <a:path w="303530" h="367665">
                  <a:moveTo>
                    <a:pt x="12363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115176" y="367284"/>
                  </a:lnTo>
                  <a:lnTo>
                    <a:pt x="157167" y="364130"/>
                  </a:lnTo>
                  <a:lnTo>
                    <a:pt x="194302" y="354726"/>
                  </a:lnTo>
                  <a:lnTo>
                    <a:pt x="253606" y="317500"/>
                  </a:lnTo>
                  <a:lnTo>
                    <a:pt x="277275" y="285750"/>
                  </a:lnTo>
                  <a:lnTo>
                    <a:pt x="96164" y="285750"/>
                  </a:lnTo>
                  <a:lnTo>
                    <a:pt x="96164" y="80390"/>
                  </a:lnTo>
                  <a:lnTo>
                    <a:pt x="281550" y="80390"/>
                  </a:lnTo>
                  <a:lnTo>
                    <a:pt x="276974" y="70895"/>
                  </a:lnTo>
                  <a:lnTo>
                    <a:pt x="256781" y="45465"/>
                  </a:lnTo>
                  <a:lnTo>
                    <a:pt x="230628" y="25878"/>
                  </a:lnTo>
                  <a:lnTo>
                    <a:pt x="199718" y="11636"/>
                  </a:lnTo>
                  <a:lnTo>
                    <a:pt x="164053" y="2942"/>
                  </a:lnTo>
                  <a:lnTo>
                    <a:pt x="123634" y="0"/>
                  </a:lnTo>
                  <a:close/>
                </a:path>
                <a:path w="303530" h="367665">
                  <a:moveTo>
                    <a:pt x="281550" y="80390"/>
                  </a:moveTo>
                  <a:lnTo>
                    <a:pt x="124688" y="80390"/>
                  </a:lnTo>
                  <a:lnTo>
                    <a:pt x="143147" y="81968"/>
                  </a:lnTo>
                  <a:lnTo>
                    <a:pt x="159032" y="86629"/>
                  </a:lnTo>
                  <a:lnTo>
                    <a:pt x="192188" y="118451"/>
                  </a:lnTo>
                  <a:lnTo>
                    <a:pt x="201694" y="156138"/>
                  </a:lnTo>
                  <a:lnTo>
                    <a:pt x="202882" y="179959"/>
                  </a:lnTo>
                  <a:lnTo>
                    <a:pt x="201677" y="205148"/>
                  </a:lnTo>
                  <a:lnTo>
                    <a:pt x="191743" y="244859"/>
                  </a:lnTo>
                  <a:lnTo>
                    <a:pt x="156000" y="279304"/>
                  </a:lnTo>
                  <a:lnTo>
                    <a:pt x="117297" y="285750"/>
                  </a:lnTo>
                  <a:lnTo>
                    <a:pt x="277275" y="285750"/>
                  </a:lnTo>
                  <a:lnTo>
                    <a:pt x="290728" y="257333"/>
                  </a:lnTo>
                  <a:lnTo>
                    <a:pt x="300122" y="219130"/>
                  </a:lnTo>
                  <a:lnTo>
                    <a:pt x="303276" y="175640"/>
                  </a:lnTo>
                  <a:lnTo>
                    <a:pt x="300320" y="135995"/>
                  </a:lnTo>
                  <a:lnTo>
                    <a:pt x="291520" y="101076"/>
                  </a:lnTo>
                  <a:lnTo>
                    <a:pt x="281550" y="80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bk object 18"/>
            <p:cNvSpPr/>
            <p:nvPr/>
          </p:nvSpPr>
          <p:spPr>
            <a:xfrm>
              <a:off x="1098803" y="457200"/>
              <a:ext cx="91440" cy="368935"/>
            </a:xfrm>
            <a:custGeom>
              <a:avLst/>
              <a:gdLst/>
              <a:ahLst/>
              <a:cxnLst/>
              <a:rect l="l" t="t" r="r" b="b"/>
              <a:pathLst>
                <a:path w="91440" h="368934">
                  <a:moveTo>
                    <a:pt x="0" y="368808"/>
                  </a:moveTo>
                  <a:lnTo>
                    <a:pt x="91440" y="368808"/>
                  </a:lnTo>
                  <a:lnTo>
                    <a:pt x="9144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bk object 19"/>
            <p:cNvSpPr/>
            <p:nvPr/>
          </p:nvSpPr>
          <p:spPr>
            <a:xfrm>
              <a:off x="1228344" y="548640"/>
              <a:ext cx="265430" cy="280670"/>
            </a:xfrm>
            <a:custGeom>
              <a:avLst/>
              <a:gdLst/>
              <a:ahLst/>
              <a:cxnLst/>
              <a:rect l="l" t="t" r="r" b="b"/>
              <a:pathLst>
                <a:path w="265430" h="280669">
                  <a:moveTo>
                    <a:pt x="133603" y="0"/>
                  </a:moveTo>
                  <a:lnTo>
                    <a:pt x="76714" y="9302"/>
                  </a:lnTo>
                  <a:lnTo>
                    <a:pt x="34721" y="36702"/>
                  </a:lnTo>
                  <a:lnTo>
                    <a:pt x="8678" y="80772"/>
                  </a:lnTo>
                  <a:lnTo>
                    <a:pt x="0" y="139700"/>
                  </a:lnTo>
                  <a:lnTo>
                    <a:pt x="2186" y="170402"/>
                  </a:lnTo>
                  <a:lnTo>
                    <a:pt x="19973" y="221942"/>
                  </a:lnTo>
                  <a:lnTo>
                    <a:pt x="54885" y="259145"/>
                  </a:lnTo>
                  <a:lnTo>
                    <a:pt x="102982" y="278056"/>
                  </a:lnTo>
                  <a:lnTo>
                    <a:pt x="131572" y="280415"/>
                  </a:lnTo>
                  <a:lnTo>
                    <a:pt x="161335" y="278217"/>
                  </a:lnTo>
                  <a:lnTo>
                    <a:pt x="210242" y="260056"/>
                  </a:lnTo>
                  <a:lnTo>
                    <a:pt x="245191" y="222996"/>
                  </a:lnTo>
                  <a:lnTo>
                    <a:pt x="250686" y="211074"/>
                  </a:lnTo>
                  <a:lnTo>
                    <a:pt x="132587" y="211074"/>
                  </a:lnTo>
                  <a:lnTo>
                    <a:pt x="122485" y="209921"/>
                  </a:lnTo>
                  <a:lnTo>
                    <a:pt x="94964" y="170400"/>
                  </a:lnTo>
                  <a:lnTo>
                    <a:pt x="92583" y="139700"/>
                  </a:lnTo>
                  <a:lnTo>
                    <a:pt x="93178" y="123358"/>
                  </a:lnTo>
                  <a:lnTo>
                    <a:pt x="107424" y="79468"/>
                  </a:lnTo>
                  <a:lnTo>
                    <a:pt x="132587" y="69342"/>
                  </a:lnTo>
                  <a:lnTo>
                    <a:pt x="249754" y="69342"/>
                  </a:lnTo>
                  <a:lnTo>
                    <a:pt x="248284" y="66167"/>
                  </a:lnTo>
                  <a:lnTo>
                    <a:pt x="216227" y="26251"/>
                  </a:lnTo>
                  <a:lnTo>
                    <a:pt x="169783" y="4048"/>
                  </a:lnTo>
                  <a:lnTo>
                    <a:pt x="152140" y="994"/>
                  </a:lnTo>
                  <a:lnTo>
                    <a:pt x="133603" y="0"/>
                  </a:lnTo>
                  <a:close/>
                </a:path>
                <a:path w="265430" h="280669">
                  <a:moveTo>
                    <a:pt x="249754" y="69342"/>
                  </a:moveTo>
                  <a:lnTo>
                    <a:pt x="132587" y="69342"/>
                  </a:lnTo>
                  <a:lnTo>
                    <a:pt x="142261" y="70494"/>
                  </a:lnTo>
                  <a:lnTo>
                    <a:pt x="150637" y="73898"/>
                  </a:lnTo>
                  <a:lnTo>
                    <a:pt x="169322" y="109077"/>
                  </a:lnTo>
                  <a:lnTo>
                    <a:pt x="171577" y="139700"/>
                  </a:lnTo>
                  <a:lnTo>
                    <a:pt x="170997" y="156039"/>
                  </a:lnTo>
                  <a:lnTo>
                    <a:pt x="157751" y="200947"/>
                  </a:lnTo>
                  <a:lnTo>
                    <a:pt x="132587" y="211074"/>
                  </a:lnTo>
                  <a:lnTo>
                    <a:pt x="250686" y="211074"/>
                  </a:lnTo>
                  <a:lnTo>
                    <a:pt x="256365" y="198754"/>
                  </a:lnTo>
                  <a:lnTo>
                    <a:pt x="262991" y="170989"/>
                  </a:lnTo>
                  <a:lnTo>
                    <a:pt x="265175" y="139700"/>
                  </a:lnTo>
                  <a:lnTo>
                    <a:pt x="264179" y="119209"/>
                  </a:lnTo>
                  <a:lnTo>
                    <a:pt x="261112" y="100171"/>
                  </a:lnTo>
                  <a:lnTo>
                    <a:pt x="255853" y="82514"/>
                  </a:lnTo>
                  <a:lnTo>
                    <a:pt x="249754" y="693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bk object 20"/>
            <p:cNvSpPr/>
            <p:nvPr/>
          </p:nvSpPr>
          <p:spPr>
            <a:xfrm>
              <a:off x="1530096" y="551687"/>
              <a:ext cx="91440" cy="274320"/>
            </a:xfrm>
            <a:custGeom>
              <a:avLst/>
              <a:gdLst/>
              <a:ahLst/>
              <a:cxnLst/>
              <a:rect l="l" t="t" r="r" b="b"/>
              <a:pathLst>
                <a:path w="91440" h="274319">
                  <a:moveTo>
                    <a:pt x="0" y="274320"/>
                  </a:moveTo>
                  <a:lnTo>
                    <a:pt x="91440" y="274320"/>
                  </a:lnTo>
                  <a:lnTo>
                    <a:pt x="91440" y="0"/>
                  </a:lnTo>
                  <a:lnTo>
                    <a:pt x="0" y="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bk object 21"/>
            <p:cNvSpPr/>
            <p:nvPr/>
          </p:nvSpPr>
          <p:spPr>
            <a:xfrm>
              <a:off x="1530096" y="457200"/>
              <a:ext cx="91440" cy="62865"/>
            </a:xfrm>
            <a:custGeom>
              <a:avLst/>
              <a:gdLst/>
              <a:ahLst/>
              <a:cxnLst/>
              <a:rect l="l" t="t" r="r" b="b"/>
              <a:pathLst>
                <a:path w="91440" h="62865">
                  <a:moveTo>
                    <a:pt x="0" y="62484"/>
                  </a:moveTo>
                  <a:lnTo>
                    <a:pt x="91440" y="62484"/>
                  </a:lnTo>
                  <a:lnTo>
                    <a:pt x="91440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bk object 22"/>
            <p:cNvSpPr/>
            <p:nvPr/>
          </p:nvSpPr>
          <p:spPr>
            <a:xfrm>
              <a:off x="1658111" y="464819"/>
              <a:ext cx="195580" cy="364490"/>
            </a:xfrm>
            <a:custGeom>
              <a:avLst/>
              <a:gdLst/>
              <a:ahLst/>
              <a:cxnLst/>
              <a:rect l="l" t="t" r="r" b="b"/>
              <a:pathLst>
                <a:path w="195580" h="364490">
                  <a:moveTo>
                    <a:pt x="125094" y="156717"/>
                  </a:moveTo>
                  <a:lnTo>
                    <a:pt x="31750" y="156717"/>
                  </a:lnTo>
                  <a:lnTo>
                    <a:pt x="31750" y="270001"/>
                  </a:lnTo>
                  <a:lnTo>
                    <a:pt x="37211" y="311832"/>
                  </a:lnTo>
                  <a:lnTo>
                    <a:pt x="64914" y="351323"/>
                  </a:lnTo>
                  <a:lnTo>
                    <a:pt x="119761" y="364235"/>
                  </a:lnTo>
                  <a:lnTo>
                    <a:pt x="130679" y="364043"/>
                  </a:lnTo>
                  <a:lnTo>
                    <a:pt x="176656" y="356409"/>
                  </a:lnTo>
                  <a:lnTo>
                    <a:pt x="195071" y="349376"/>
                  </a:lnTo>
                  <a:lnTo>
                    <a:pt x="195071" y="290067"/>
                  </a:lnTo>
                  <a:lnTo>
                    <a:pt x="150494" y="290067"/>
                  </a:lnTo>
                  <a:lnTo>
                    <a:pt x="139400" y="288476"/>
                  </a:lnTo>
                  <a:lnTo>
                    <a:pt x="131460" y="283622"/>
                  </a:lnTo>
                  <a:lnTo>
                    <a:pt x="126688" y="275387"/>
                  </a:lnTo>
                  <a:lnTo>
                    <a:pt x="125094" y="263651"/>
                  </a:lnTo>
                  <a:lnTo>
                    <a:pt x="125094" y="156717"/>
                  </a:lnTo>
                  <a:close/>
                </a:path>
                <a:path w="195580" h="364490">
                  <a:moveTo>
                    <a:pt x="195071" y="280542"/>
                  </a:moveTo>
                  <a:lnTo>
                    <a:pt x="182141" y="284710"/>
                  </a:lnTo>
                  <a:lnTo>
                    <a:pt x="170402" y="287686"/>
                  </a:lnTo>
                  <a:lnTo>
                    <a:pt x="159853" y="289472"/>
                  </a:lnTo>
                  <a:lnTo>
                    <a:pt x="150494" y="290067"/>
                  </a:lnTo>
                  <a:lnTo>
                    <a:pt x="195071" y="290067"/>
                  </a:lnTo>
                  <a:lnTo>
                    <a:pt x="195071" y="280542"/>
                  </a:lnTo>
                  <a:close/>
                </a:path>
                <a:path w="195580" h="364490">
                  <a:moveTo>
                    <a:pt x="184531" y="85725"/>
                  </a:moveTo>
                  <a:lnTo>
                    <a:pt x="0" y="85725"/>
                  </a:lnTo>
                  <a:lnTo>
                    <a:pt x="0" y="156717"/>
                  </a:lnTo>
                  <a:lnTo>
                    <a:pt x="184531" y="156717"/>
                  </a:lnTo>
                  <a:lnTo>
                    <a:pt x="184531" y="85725"/>
                  </a:lnTo>
                  <a:close/>
                </a:path>
                <a:path w="195580" h="364490">
                  <a:moveTo>
                    <a:pt x="125094" y="0"/>
                  </a:moveTo>
                  <a:lnTo>
                    <a:pt x="31750" y="16890"/>
                  </a:lnTo>
                  <a:lnTo>
                    <a:pt x="31750" y="85725"/>
                  </a:lnTo>
                  <a:lnTo>
                    <a:pt x="125094" y="85725"/>
                  </a:lnTo>
                  <a:lnTo>
                    <a:pt x="1250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bk object 23"/>
            <p:cNvSpPr/>
            <p:nvPr/>
          </p:nvSpPr>
          <p:spPr>
            <a:xfrm>
              <a:off x="1871472" y="464819"/>
              <a:ext cx="195580" cy="364490"/>
            </a:xfrm>
            <a:custGeom>
              <a:avLst/>
              <a:gdLst/>
              <a:ahLst/>
              <a:cxnLst/>
              <a:rect l="l" t="t" r="r" b="b"/>
              <a:pathLst>
                <a:path w="195580" h="364490">
                  <a:moveTo>
                    <a:pt x="126110" y="156717"/>
                  </a:moveTo>
                  <a:lnTo>
                    <a:pt x="32892" y="156717"/>
                  </a:lnTo>
                  <a:lnTo>
                    <a:pt x="32892" y="270001"/>
                  </a:lnTo>
                  <a:lnTo>
                    <a:pt x="37782" y="311832"/>
                  </a:lnTo>
                  <a:lnTo>
                    <a:pt x="64932" y="351323"/>
                  </a:lnTo>
                  <a:lnTo>
                    <a:pt x="120903" y="364235"/>
                  </a:lnTo>
                  <a:lnTo>
                    <a:pt x="131661" y="364043"/>
                  </a:lnTo>
                  <a:lnTo>
                    <a:pt x="177180" y="356409"/>
                  </a:lnTo>
                  <a:lnTo>
                    <a:pt x="195071" y="349376"/>
                  </a:lnTo>
                  <a:lnTo>
                    <a:pt x="195071" y="290067"/>
                  </a:lnTo>
                  <a:lnTo>
                    <a:pt x="150494" y="290067"/>
                  </a:lnTo>
                  <a:lnTo>
                    <a:pt x="139987" y="288476"/>
                  </a:lnTo>
                  <a:lnTo>
                    <a:pt x="132349" y="283622"/>
                  </a:lnTo>
                  <a:lnTo>
                    <a:pt x="127688" y="275387"/>
                  </a:lnTo>
                  <a:lnTo>
                    <a:pt x="126110" y="263651"/>
                  </a:lnTo>
                  <a:lnTo>
                    <a:pt x="126110" y="156717"/>
                  </a:lnTo>
                  <a:close/>
                </a:path>
                <a:path w="195580" h="364490">
                  <a:moveTo>
                    <a:pt x="195071" y="280542"/>
                  </a:moveTo>
                  <a:lnTo>
                    <a:pt x="182731" y="284710"/>
                  </a:lnTo>
                  <a:lnTo>
                    <a:pt x="171211" y="287686"/>
                  </a:lnTo>
                  <a:lnTo>
                    <a:pt x="160478" y="289472"/>
                  </a:lnTo>
                  <a:lnTo>
                    <a:pt x="150494" y="290067"/>
                  </a:lnTo>
                  <a:lnTo>
                    <a:pt x="195071" y="290067"/>
                  </a:lnTo>
                  <a:lnTo>
                    <a:pt x="195071" y="280542"/>
                  </a:lnTo>
                  <a:close/>
                </a:path>
                <a:path w="195580" h="364490">
                  <a:moveTo>
                    <a:pt x="184530" y="85725"/>
                  </a:moveTo>
                  <a:lnTo>
                    <a:pt x="0" y="85725"/>
                  </a:lnTo>
                  <a:lnTo>
                    <a:pt x="0" y="156717"/>
                  </a:lnTo>
                  <a:lnTo>
                    <a:pt x="184530" y="156717"/>
                  </a:lnTo>
                  <a:lnTo>
                    <a:pt x="184530" y="85725"/>
                  </a:lnTo>
                  <a:close/>
                </a:path>
                <a:path w="195580" h="364490">
                  <a:moveTo>
                    <a:pt x="126110" y="0"/>
                  </a:moveTo>
                  <a:lnTo>
                    <a:pt x="32892" y="15875"/>
                  </a:lnTo>
                  <a:lnTo>
                    <a:pt x="32892" y="85725"/>
                  </a:lnTo>
                  <a:lnTo>
                    <a:pt x="126110" y="85725"/>
                  </a:lnTo>
                  <a:lnTo>
                    <a:pt x="1261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bk object 24"/>
            <p:cNvSpPr/>
            <p:nvPr/>
          </p:nvSpPr>
          <p:spPr>
            <a:xfrm>
              <a:off x="2084832" y="548640"/>
              <a:ext cx="259079" cy="280670"/>
            </a:xfrm>
            <a:custGeom>
              <a:avLst/>
              <a:gdLst/>
              <a:ahLst/>
              <a:cxnLst/>
              <a:rect l="l" t="t" r="r" b="b"/>
              <a:pathLst>
                <a:path w="259080" h="280669">
                  <a:moveTo>
                    <a:pt x="132715" y="0"/>
                  </a:moveTo>
                  <a:lnTo>
                    <a:pt x="76311" y="9302"/>
                  </a:lnTo>
                  <a:lnTo>
                    <a:pt x="35051" y="36702"/>
                  </a:lnTo>
                  <a:lnTo>
                    <a:pt x="8762" y="81406"/>
                  </a:lnTo>
                  <a:lnTo>
                    <a:pt x="0" y="141732"/>
                  </a:lnTo>
                  <a:lnTo>
                    <a:pt x="2367" y="173505"/>
                  </a:lnTo>
                  <a:lnTo>
                    <a:pt x="21056" y="224813"/>
                  </a:lnTo>
                  <a:lnTo>
                    <a:pt x="57910" y="260484"/>
                  </a:lnTo>
                  <a:lnTo>
                    <a:pt x="109737" y="278233"/>
                  </a:lnTo>
                  <a:lnTo>
                    <a:pt x="141224" y="280415"/>
                  </a:lnTo>
                  <a:lnTo>
                    <a:pt x="156714" y="280207"/>
                  </a:lnTo>
                  <a:lnTo>
                    <a:pt x="196469" y="276225"/>
                  </a:lnTo>
                  <a:lnTo>
                    <a:pt x="241045" y="261493"/>
                  </a:lnTo>
                  <a:lnTo>
                    <a:pt x="230493" y="214249"/>
                  </a:lnTo>
                  <a:lnTo>
                    <a:pt x="152907" y="214249"/>
                  </a:lnTo>
                  <a:lnTo>
                    <a:pt x="140154" y="213463"/>
                  </a:lnTo>
                  <a:lnTo>
                    <a:pt x="103473" y="194135"/>
                  </a:lnTo>
                  <a:lnTo>
                    <a:pt x="93472" y="165988"/>
                  </a:lnTo>
                  <a:lnTo>
                    <a:pt x="259080" y="165988"/>
                  </a:lnTo>
                  <a:lnTo>
                    <a:pt x="259080" y="123951"/>
                  </a:lnTo>
                  <a:lnTo>
                    <a:pt x="257881" y="107187"/>
                  </a:lnTo>
                  <a:lnTo>
                    <a:pt x="95504" y="107187"/>
                  </a:lnTo>
                  <a:lnTo>
                    <a:pt x="96936" y="96267"/>
                  </a:lnTo>
                  <a:lnTo>
                    <a:pt x="120919" y="66389"/>
                  </a:lnTo>
                  <a:lnTo>
                    <a:pt x="135890" y="64008"/>
                  </a:lnTo>
                  <a:lnTo>
                    <a:pt x="247586" y="64008"/>
                  </a:lnTo>
                  <a:lnTo>
                    <a:pt x="240702" y="49657"/>
                  </a:lnTo>
                  <a:lnTo>
                    <a:pt x="226187" y="31496"/>
                  </a:lnTo>
                  <a:lnTo>
                    <a:pt x="207831" y="17734"/>
                  </a:lnTo>
                  <a:lnTo>
                    <a:pt x="186213" y="7889"/>
                  </a:lnTo>
                  <a:lnTo>
                    <a:pt x="161214" y="1974"/>
                  </a:lnTo>
                  <a:lnTo>
                    <a:pt x="132715" y="0"/>
                  </a:lnTo>
                  <a:close/>
                </a:path>
                <a:path w="259080" h="280669">
                  <a:moveTo>
                    <a:pt x="227203" y="199517"/>
                  </a:moveTo>
                  <a:lnTo>
                    <a:pt x="186912" y="211570"/>
                  </a:lnTo>
                  <a:lnTo>
                    <a:pt x="152907" y="214249"/>
                  </a:lnTo>
                  <a:lnTo>
                    <a:pt x="230493" y="214249"/>
                  </a:lnTo>
                  <a:lnTo>
                    <a:pt x="227203" y="199517"/>
                  </a:lnTo>
                  <a:close/>
                </a:path>
                <a:path w="259080" h="280669">
                  <a:moveTo>
                    <a:pt x="247586" y="64008"/>
                  </a:moveTo>
                  <a:lnTo>
                    <a:pt x="135890" y="64008"/>
                  </a:lnTo>
                  <a:lnTo>
                    <a:pt x="144250" y="64635"/>
                  </a:lnTo>
                  <a:lnTo>
                    <a:pt x="151812" y="66643"/>
                  </a:lnTo>
                  <a:lnTo>
                    <a:pt x="174486" y="97496"/>
                  </a:lnTo>
                  <a:lnTo>
                    <a:pt x="175260" y="107187"/>
                  </a:lnTo>
                  <a:lnTo>
                    <a:pt x="257881" y="107187"/>
                  </a:lnTo>
                  <a:lnTo>
                    <a:pt x="257065" y="95789"/>
                  </a:lnTo>
                  <a:lnTo>
                    <a:pt x="250967" y="71056"/>
                  </a:lnTo>
                  <a:lnTo>
                    <a:pt x="247586" y="640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bk object 25"/>
            <p:cNvSpPr/>
            <p:nvPr/>
          </p:nvSpPr>
          <p:spPr>
            <a:xfrm>
              <a:off x="806195" y="548640"/>
              <a:ext cx="257810" cy="280670"/>
            </a:xfrm>
            <a:custGeom>
              <a:avLst/>
              <a:gdLst/>
              <a:ahLst/>
              <a:cxnLst/>
              <a:rect l="l" t="t" r="r" b="b"/>
              <a:pathLst>
                <a:path w="257809" h="280669">
                  <a:moveTo>
                    <a:pt x="131432" y="0"/>
                  </a:moveTo>
                  <a:lnTo>
                    <a:pt x="75118" y="9302"/>
                  </a:lnTo>
                  <a:lnTo>
                    <a:pt x="33921" y="36702"/>
                  </a:lnTo>
                  <a:lnTo>
                    <a:pt x="8216" y="81406"/>
                  </a:lnTo>
                  <a:lnTo>
                    <a:pt x="0" y="141732"/>
                  </a:lnTo>
                  <a:lnTo>
                    <a:pt x="2219" y="173505"/>
                  </a:lnTo>
                  <a:lnTo>
                    <a:pt x="20568" y="224813"/>
                  </a:lnTo>
                  <a:lnTo>
                    <a:pt x="57182" y="260484"/>
                  </a:lnTo>
                  <a:lnTo>
                    <a:pt x="108487" y="278233"/>
                  </a:lnTo>
                  <a:lnTo>
                    <a:pt x="139903" y="280415"/>
                  </a:lnTo>
                  <a:lnTo>
                    <a:pt x="155821" y="280207"/>
                  </a:lnTo>
                  <a:lnTo>
                    <a:pt x="195021" y="276225"/>
                  </a:lnTo>
                  <a:lnTo>
                    <a:pt x="240601" y="261493"/>
                  </a:lnTo>
                  <a:lnTo>
                    <a:pt x="229284" y="214249"/>
                  </a:lnTo>
                  <a:lnTo>
                    <a:pt x="151561" y="214249"/>
                  </a:lnTo>
                  <a:lnTo>
                    <a:pt x="138831" y="213463"/>
                  </a:lnTo>
                  <a:lnTo>
                    <a:pt x="102210" y="194135"/>
                  </a:lnTo>
                  <a:lnTo>
                    <a:pt x="93268" y="165988"/>
                  </a:lnTo>
                  <a:lnTo>
                    <a:pt x="257556" y="165988"/>
                  </a:lnTo>
                  <a:lnTo>
                    <a:pt x="257556" y="123951"/>
                  </a:lnTo>
                  <a:lnTo>
                    <a:pt x="256362" y="107187"/>
                  </a:lnTo>
                  <a:lnTo>
                    <a:pt x="94335" y="107187"/>
                  </a:lnTo>
                  <a:lnTo>
                    <a:pt x="96338" y="96267"/>
                  </a:lnTo>
                  <a:lnTo>
                    <a:pt x="126887" y="64603"/>
                  </a:lnTo>
                  <a:lnTo>
                    <a:pt x="134607" y="64008"/>
                  </a:lnTo>
                  <a:lnTo>
                    <a:pt x="246096" y="64008"/>
                  </a:lnTo>
                  <a:lnTo>
                    <a:pt x="239221" y="49657"/>
                  </a:lnTo>
                  <a:lnTo>
                    <a:pt x="224701" y="31496"/>
                  </a:lnTo>
                  <a:lnTo>
                    <a:pt x="206398" y="17734"/>
                  </a:lnTo>
                  <a:lnTo>
                    <a:pt x="184819" y="7889"/>
                  </a:lnTo>
                  <a:lnTo>
                    <a:pt x="159864" y="1974"/>
                  </a:lnTo>
                  <a:lnTo>
                    <a:pt x="131432" y="0"/>
                  </a:lnTo>
                  <a:close/>
                </a:path>
                <a:path w="257809" h="280669">
                  <a:moveTo>
                    <a:pt x="225755" y="199517"/>
                  </a:moveTo>
                  <a:lnTo>
                    <a:pt x="185553" y="211570"/>
                  </a:lnTo>
                  <a:lnTo>
                    <a:pt x="151561" y="214249"/>
                  </a:lnTo>
                  <a:lnTo>
                    <a:pt x="229284" y="214249"/>
                  </a:lnTo>
                  <a:lnTo>
                    <a:pt x="225755" y="199517"/>
                  </a:lnTo>
                  <a:close/>
                </a:path>
                <a:path w="257809" h="280669">
                  <a:moveTo>
                    <a:pt x="246096" y="64008"/>
                  </a:moveTo>
                  <a:lnTo>
                    <a:pt x="134607" y="64008"/>
                  </a:lnTo>
                  <a:lnTo>
                    <a:pt x="142953" y="64635"/>
                  </a:lnTo>
                  <a:lnTo>
                    <a:pt x="150504" y="66643"/>
                  </a:lnTo>
                  <a:lnTo>
                    <a:pt x="173062" y="97496"/>
                  </a:lnTo>
                  <a:lnTo>
                    <a:pt x="173824" y="107187"/>
                  </a:lnTo>
                  <a:lnTo>
                    <a:pt x="256362" y="107187"/>
                  </a:lnTo>
                  <a:lnTo>
                    <a:pt x="255551" y="95789"/>
                  </a:lnTo>
                  <a:lnTo>
                    <a:pt x="249472" y="71056"/>
                  </a:lnTo>
                  <a:lnTo>
                    <a:pt x="246096" y="640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67417-3CE6-43FE-A864-D4FCCC4173A4}" type="datetime1">
              <a:rPr lang="es-AR" smtClean="0"/>
              <a:t>3/6/2019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9050">
              <a:spcBef>
                <a:spcPts val="75"/>
              </a:spcBef>
            </a:pPr>
            <a:fld id="{81D60167-4931-47E6-BA6A-407CBD079E47}" type="slidenum">
              <a:rPr lang="es-AR" spc="-4" smtClean="0"/>
              <a:pPr marL="19050">
                <a:spcBef>
                  <a:spcPts val="75"/>
                </a:spcBef>
              </a:pPr>
              <a:t>‹Nº›</a:t>
            </a:fld>
            <a:endParaRPr lang="es-AR" spc="-4" dirty="0"/>
          </a:p>
        </p:txBody>
      </p:sp>
    </p:spTree>
    <p:extLst>
      <p:ext uri="{BB962C8B-B14F-4D97-AF65-F5344CB8AC3E}">
        <p14:creationId xmlns:p14="http://schemas.microsoft.com/office/powerpoint/2010/main" val="4156781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" y="176212"/>
            <a:ext cx="16668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5288" y="3158966"/>
            <a:ext cx="6377653" cy="1627347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450"/>
              </a:spcAft>
              <a:defRPr sz="675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28136" y="3401928"/>
            <a:ext cx="1509640" cy="1051124"/>
          </a:xfrm>
        </p:spPr>
        <p:txBody>
          <a:bodyPr anchor="ctr"/>
          <a:lstStyle>
            <a:lvl1pPr algn="ctr">
              <a:defRPr sz="675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028138" y="4513521"/>
            <a:ext cx="1509639" cy="272792"/>
          </a:xfrm>
        </p:spPr>
        <p:txBody>
          <a:bodyPr anchor="b"/>
          <a:lstStyle>
            <a:lvl1pPr>
              <a:lnSpc>
                <a:spcPct val="100000"/>
              </a:lnSpc>
              <a:defRPr sz="713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99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1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4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1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7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3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D54855-2B9F-42A5-B5A3-084C835D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58" y="102394"/>
            <a:ext cx="8213174" cy="5587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F42701-FA79-487A-95BD-825669CF2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258" y="833637"/>
            <a:ext cx="8213174" cy="3799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3B49D7-5E56-4E51-8C7A-1D91BCD64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00947" y="4798907"/>
            <a:ext cx="24844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CFEEF-3F51-43FA-82C3-36A41E807FDE}" type="datetime1">
              <a:rPr lang="es-AR" smtClean="0"/>
              <a:t>3/6/2019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70BBF6-6774-4A99-9F0D-16C76C4B8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1287" y="4798907"/>
            <a:ext cx="49348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3C8110-9AD3-4455-8E59-F878A74E8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323" y="4798906"/>
            <a:ext cx="519667" cy="273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9BE92D-0AB3-4D31-9020-D9795941237E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5114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685796" rtl="0" eaLnBrk="1" latinLnBrk="0" hangingPunct="1">
        <a:lnSpc>
          <a:spcPct val="100000"/>
        </a:lnSpc>
        <a:spcBef>
          <a:spcPct val="0"/>
        </a:spcBef>
        <a:buNone/>
        <a:defRPr sz="15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85749" indent="-285749" algn="just" defTabSz="685796" rtl="0" eaLnBrk="1" latinLnBrk="0" hangingPunct="1">
        <a:lnSpc>
          <a:spcPct val="90000"/>
        </a:lnSpc>
        <a:spcBef>
          <a:spcPts val="749"/>
        </a:spcBef>
        <a:buClr>
          <a:srgbClr val="00B0F0"/>
        </a:buClr>
        <a:buSzPct val="115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514347" indent="-171449" algn="just" defTabSz="685796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SzPct val="11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857245" indent="-171449" algn="just" defTabSz="685796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SzPct val="115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200143" indent="-171449" algn="just" defTabSz="685796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SzPct val="115000"/>
        <a:buFont typeface="Wingdings" panose="05000000000000000000" pitchFamily="2" charset="2"/>
        <a:buChar char="§"/>
        <a:defRPr sz="9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1543041" indent="-171449" algn="just" defTabSz="685796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SzPct val="115000"/>
        <a:buFont typeface="Wingdings" panose="05000000000000000000" pitchFamily="2" charset="2"/>
        <a:buChar char="§"/>
        <a:defRPr sz="9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1885940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837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735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3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79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96" algn="l" defTabSz="68579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4" algn="l" defTabSz="68579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2" algn="l" defTabSz="68579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0" algn="l" defTabSz="68579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8" algn="l" defTabSz="68579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7" algn="l" defTabSz="68579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4" algn="l" defTabSz="68579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microsoft.com/office/2014/relationships/chartEx" Target="../charts/chartEx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NARANJA SI2019-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293"/>
            <a:ext cx="9144000" cy="3673614"/>
          </a:xfrm>
          <a:prstGeom prst="rect">
            <a:avLst/>
          </a:prstGeom>
        </p:spPr>
      </p:pic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80" y="3521104"/>
            <a:ext cx="3354740" cy="125635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37" y="4135750"/>
            <a:ext cx="1289286" cy="508885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98" y="4135750"/>
            <a:ext cx="1290994" cy="508885"/>
          </a:xfrm>
          <a:prstGeom prst="rect">
            <a:avLst/>
          </a:prstGeom>
        </p:spPr>
      </p:pic>
      <p:pic>
        <p:nvPicPr>
          <p:cNvPr id="2" name="Picture 1" descr="LOGO FONDO COLOR SI2019-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09" y="-80402"/>
            <a:ext cx="6649530" cy="32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29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>
            <a:extLst>
              <a:ext uri="{FF2B5EF4-FFF2-40B4-BE49-F238E27FC236}">
                <a16:creationId xmlns:a16="http://schemas.microsoft.com/office/drawing/2014/main" id="{732D2E01-0686-463A-A6E5-642D8657D709}"/>
              </a:ext>
            </a:extLst>
          </p:cNvPr>
          <p:cNvSpPr txBox="1"/>
          <p:nvPr/>
        </p:nvSpPr>
        <p:spPr>
          <a:xfrm>
            <a:off x="3072350" y="1855892"/>
            <a:ext cx="929721" cy="378000"/>
          </a:xfrm>
          <a:prstGeom prst="homePlate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wrap="square" tIns="27000" rtlCol="0">
            <a:noAutofit/>
          </a:bodyPr>
          <a:lstStyle/>
          <a:p>
            <a:pPr algn="ctr" defTabSz="685800"/>
            <a:r>
              <a:rPr lang="es-AR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Tasa Anual</a:t>
            </a:r>
          </a:p>
          <a:p>
            <a:pPr algn="ctr" defTabSz="685800"/>
            <a:r>
              <a:rPr lang="es-AR" sz="105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3,4%</a:t>
            </a:r>
            <a:endParaRPr lang="es-AR" sz="10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264CEED-9A40-4FCA-934B-D0FB877D90F9}"/>
              </a:ext>
            </a:extLst>
          </p:cNvPr>
          <p:cNvSpPr txBox="1"/>
          <p:nvPr/>
        </p:nvSpPr>
        <p:spPr>
          <a:xfrm>
            <a:off x="2404995" y="1858196"/>
            <a:ext cx="803773" cy="378000"/>
          </a:xfrm>
          <a:prstGeom prst="homePlate">
            <a:avLst>
              <a:gd name="adj" fmla="val 28858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tIns="27000" rtlCol="0">
            <a:noAutofit/>
          </a:bodyPr>
          <a:lstStyle/>
          <a:p>
            <a:pPr algn="ctr" defTabSz="685800"/>
            <a:r>
              <a:rPr lang="es-AR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2050: </a:t>
            </a:r>
            <a:r>
              <a:rPr lang="es-AR" sz="105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426</a:t>
            </a:r>
            <a:endParaRPr lang="es-AR" sz="10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n 4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258E4BF5-95AF-431D-87DA-18706BFC5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1" b="35195"/>
          <a:stretch/>
        </p:blipFill>
        <p:spPr>
          <a:xfrm>
            <a:off x="769505" y="2255755"/>
            <a:ext cx="3232566" cy="1787561"/>
          </a:xfrm>
          <a:prstGeom prst="rect">
            <a:avLst/>
          </a:prstGeom>
        </p:spPr>
      </p:pic>
      <p:graphicFrame>
        <p:nvGraphicFramePr>
          <p:cNvPr id="11" name="Chart 26">
            <a:extLst>
              <a:ext uri="{FF2B5EF4-FFF2-40B4-BE49-F238E27FC236}">
                <a16:creationId xmlns:a16="http://schemas.microsoft.com/office/drawing/2014/main" id="{3B0B591D-575E-42BD-9F42-1063849DFAE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791576" y="1822710"/>
          <a:ext cx="3864903" cy="259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446D976-7B5C-4F52-99A4-1B4CCF1CD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0837" y="1422722"/>
            <a:ext cx="3780905" cy="368565"/>
          </a:xfrm>
        </p:spPr>
        <p:txBody>
          <a:bodyPr>
            <a:normAutofit/>
          </a:bodyPr>
          <a:lstStyle/>
          <a:p>
            <a:pPr algn="ctr"/>
            <a:r>
              <a:rPr lang="es-AR" sz="900" b="1" spc="-4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Inversiones totales en capacidad de transporte para los distintos escenarios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48FCCF6-7176-40F0-9448-B2BA3382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04" y="339160"/>
            <a:ext cx="8199485" cy="306315"/>
          </a:xfrm>
        </p:spPr>
        <p:txBody>
          <a:bodyPr/>
          <a:lstStyle/>
          <a:p>
            <a:r>
              <a:rPr lang="es-AR" b="1" dirty="0"/>
              <a:t>Inversiones en capacidad de transporte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500EE00-175F-4471-91E9-DF881C6686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103" y="677222"/>
            <a:ext cx="8198294" cy="645319"/>
          </a:xfrm>
        </p:spPr>
        <p:txBody>
          <a:bodyPr>
            <a:noAutofit/>
          </a:bodyPr>
          <a:lstStyle/>
          <a:p>
            <a:r>
              <a:rPr lang="es-AR" sz="1200" b="1" i="1" dirty="0">
                <a:solidFill>
                  <a:schemeClr val="tx1"/>
                </a:solidFill>
              </a:rPr>
              <a:t>Sin la mayor electrificación, el aumento de consumo en el Escenario BAU sería atendido con mayor gas</a:t>
            </a:r>
            <a:r>
              <a:rPr lang="es-AR" sz="1200" i="1" dirty="0">
                <a:solidFill>
                  <a:schemeClr val="tx1"/>
                </a:solidFill>
              </a:rPr>
              <a:t>, que de otra manera estaría disponible para su exportación. Ampliar el transporte requiere nueva infraestructura por 201 MMm3/d adicionales.</a:t>
            </a:r>
            <a:endParaRPr lang="es-A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45B3F1-78EA-4036-B850-ED58F517A184}"/>
              </a:ext>
            </a:extLst>
          </p:cNvPr>
          <p:cNvSpPr txBox="1"/>
          <p:nvPr/>
        </p:nvSpPr>
        <p:spPr>
          <a:xfrm>
            <a:off x="6366947" y="1791287"/>
            <a:ext cx="519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A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201</a:t>
            </a:r>
          </a:p>
        </p:txBody>
      </p:sp>
      <p:sp>
        <p:nvSpPr>
          <p:cNvPr id="10" name="object 26">
            <a:extLst>
              <a:ext uri="{FF2B5EF4-FFF2-40B4-BE49-F238E27FC236}">
                <a16:creationId xmlns:a16="http://schemas.microsoft.com/office/drawing/2014/main" id="{5157E4AC-A192-468E-8561-F3C9B22F1E39}"/>
              </a:ext>
            </a:extLst>
          </p:cNvPr>
          <p:cNvSpPr txBox="1"/>
          <p:nvPr/>
        </p:nvSpPr>
        <p:spPr>
          <a:xfrm>
            <a:off x="769504" y="4349713"/>
            <a:ext cx="7737272" cy="11349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lang="es-419" sz="675" spc="-4" dirty="0">
                <a:solidFill>
                  <a:prstClr val="black"/>
                </a:solidFill>
                <a:latin typeface="Verdana"/>
                <a:cs typeface="Verdana"/>
              </a:rPr>
              <a:t>Fuente: análisis Deloitte</a:t>
            </a:r>
            <a:endParaRPr sz="675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DC241C-8C8E-4FBF-822A-314E26E8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9BE92D-0AB3-4D31-9020-D9795941237E}" type="slidenum">
              <a:rPr lang="es-AR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 defTabSz="685800"/>
              <a:t>10</a:t>
            </a:fld>
            <a:endParaRPr lang="es-AR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37" name="Marcador de texto 1">
            <a:extLst>
              <a:ext uri="{FF2B5EF4-FFF2-40B4-BE49-F238E27FC236}">
                <a16:creationId xmlns:a16="http://schemas.microsoft.com/office/drawing/2014/main" id="{9D024881-A87C-44DC-8448-AC7A663A6F11}"/>
              </a:ext>
            </a:extLst>
          </p:cNvPr>
          <p:cNvSpPr txBox="1">
            <a:spLocks/>
          </p:cNvSpPr>
          <p:nvPr/>
        </p:nvSpPr>
        <p:spPr>
          <a:xfrm>
            <a:off x="649706" y="1422721"/>
            <a:ext cx="3447951" cy="47011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just" defTabSz="914395" rtl="0" eaLnBrk="1" latinLnBrk="0" hangingPunct="1">
              <a:lnSpc>
                <a:spcPct val="90000"/>
              </a:lnSpc>
              <a:spcBef>
                <a:spcPts val="999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None/>
              <a:defRPr sz="2000" b="0" kern="1200">
                <a:solidFill>
                  <a:schemeClr val="accent2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198" indent="0" algn="just" defTabSz="914395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395" indent="0" algn="just" defTabSz="914395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None/>
              <a:defRPr sz="1799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592" indent="0" algn="just" defTabSz="914395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789" indent="0" algn="just" defTabSz="914395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5987" indent="0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84" indent="0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82" indent="0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79" indent="0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96">
              <a:spcBef>
                <a:spcPts val="0"/>
              </a:spcBef>
            </a:pPr>
            <a:r>
              <a:rPr lang="es-AR" sz="900" b="1" spc="-4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Demanda de gas en BAU y necesidades de ampliación de gasoductos </a:t>
            </a:r>
            <a:r>
              <a:rPr lang="es-AR" sz="900" spc="-4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(en MMm3/d)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3F241C0-8D29-4C7F-8C5D-5A1B370C625D}"/>
              </a:ext>
            </a:extLst>
          </p:cNvPr>
          <p:cNvSpPr/>
          <p:nvPr/>
        </p:nvSpPr>
        <p:spPr bwMode="auto">
          <a:xfrm>
            <a:off x="761575" y="2966534"/>
            <a:ext cx="837000" cy="378000"/>
          </a:xfrm>
          <a:prstGeom prst="ellipse">
            <a:avLst/>
          </a:prstGeom>
          <a:solidFill>
            <a:srgbClr val="A50021">
              <a:alpha val="95000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34290" rIns="27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AR" sz="788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Cuenca Neuquina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AE686D6-53C7-4346-8F15-9EB6DD47F42F}"/>
              </a:ext>
            </a:extLst>
          </p:cNvPr>
          <p:cNvSpPr txBox="1"/>
          <p:nvPr/>
        </p:nvSpPr>
        <p:spPr>
          <a:xfrm>
            <a:off x="1741823" y="1858196"/>
            <a:ext cx="803773" cy="378000"/>
          </a:xfrm>
          <a:prstGeom prst="homePlate">
            <a:avLst>
              <a:gd name="adj" fmla="val 28858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wrap="square" tIns="27000" rtlCol="0">
            <a:noAutofit/>
          </a:bodyPr>
          <a:lstStyle/>
          <a:p>
            <a:pPr algn="ctr" defTabSz="685800"/>
            <a:r>
              <a:rPr lang="es-AR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2014: </a:t>
            </a:r>
            <a:r>
              <a:rPr lang="es-AR" sz="105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130</a:t>
            </a:r>
            <a:endParaRPr lang="es-AR" sz="10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Arco 2">
            <a:extLst>
              <a:ext uri="{FF2B5EF4-FFF2-40B4-BE49-F238E27FC236}">
                <a16:creationId xmlns:a16="http://schemas.microsoft.com/office/drawing/2014/main" id="{379D3083-5425-4F02-898E-44B55853FEAF}"/>
              </a:ext>
            </a:extLst>
          </p:cNvPr>
          <p:cNvSpPr/>
          <p:nvPr/>
        </p:nvSpPr>
        <p:spPr>
          <a:xfrm rot="9573775">
            <a:off x="1320982" y="2247348"/>
            <a:ext cx="2082323" cy="908652"/>
          </a:xfrm>
          <a:prstGeom prst="arc">
            <a:avLst>
              <a:gd name="adj1" fmla="val 11711386"/>
              <a:gd name="adj2" fmla="val 20708528"/>
            </a:avLst>
          </a:prstGeom>
          <a:ln w="38100">
            <a:solidFill>
              <a:srgbClr val="7F7F7F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463FBD0-6A51-42D3-871D-ACA137B7C22E}"/>
              </a:ext>
            </a:extLst>
          </p:cNvPr>
          <p:cNvSpPr txBox="1"/>
          <p:nvPr/>
        </p:nvSpPr>
        <p:spPr>
          <a:xfrm>
            <a:off x="765329" y="1858189"/>
            <a:ext cx="1112912" cy="378000"/>
          </a:xfrm>
          <a:prstGeom prst="homePlate">
            <a:avLst>
              <a:gd name="adj" fmla="val 28858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square" tIns="27000" rtlCol="0">
            <a:noAutofit/>
          </a:bodyPr>
          <a:lstStyle/>
          <a:p>
            <a:pPr algn="ctr" defTabSz="685800"/>
            <a:r>
              <a:rPr lang="es-AR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Demanda de gas en BAU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1789214D-47F2-455C-BDF3-F98B1A9DB7E4}"/>
              </a:ext>
            </a:extLst>
          </p:cNvPr>
          <p:cNvSpPr/>
          <p:nvPr/>
        </p:nvSpPr>
        <p:spPr bwMode="auto">
          <a:xfrm>
            <a:off x="3141323" y="2318370"/>
            <a:ext cx="810000" cy="378000"/>
          </a:xfrm>
          <a:prstGeom prst="ellipse">
            <a:avLst/>
          </a:prstGeom>
          <a:solidFill>
            <a:srgbClr val="7F7F7F">
              <a:alpha val="95000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34290" rIns="27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AR" sz="788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+ 201 MMm3/d</a:t>
            </a:r>
          </a:p>
        </p:txBody>
      </p:sp>
    </p:spTree>
    <p:extLst>
      <p:ext uri="{BB962C8B-B14F-4D97-AF65-F5344CB8AC3E}">
        <p14:creationId xmlns:p14="http://schemas.microsoft.com/office/powerpoint/2010/main" val="34399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D94E54F-55EE-42F3-9D45-96CE43E8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59" y="342918"/>
            <a:ext cx="8199485" cy="320170"/>
          </a:xfrm>
        </p:spPr>
        <p:txBody>
          <a:bodyPr/>
          <a:lstStyle/>
          <a:p>
            <a:r>
              <a:rPr lang="es-AR" b="1" dirty="0"/>
              <a:t>Ahorros a largo plazo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03933" y="1553270"/>
            <a:ext cx="317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900" b="1" spc="-8" dirty="0">
                <a:solidFill>
                  <a:srgbClr val="52555A"/>
                </a:solidFill>
                <a:latin typeface="Verdana"/>
                <a:cs typeface="Verdana"/>
              </a:rPr>
              <a:t>Valor Presente Neto 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(miles de millones de USD)</a:t>
            </a:r>
            <a:r>
              <a:rPr lang="es-ES" sz="9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(1)</a:t>
            </a:r>
            <a:endParaRPr lang="es-ES" sz="900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ject 26">
            <a:extLst>
              <a:ext uri="{FF2B5EF4-FFF2-40B4-BE49-F238E27FC236}">
                <a16:creationId xmlns:a16="http://schemas.microsoft.com/office/drawing/2014/main" id="{46B46FCF-588A-430B-8841-AA1CB16E2305}"/>
              </a:ext>
            </a:extLst>
          </p:cNvPr>
          <p:cNvSpPr txBox="1"/>
          <p:nvPr/>
        </p:nvSpPr>
        <p:spPr>
          <a:xfrm>
            <a:off x="471067" y="4799743"/>
            <a:ext cx="8205221" cy="2301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lang="es-AR" sz="675" spc="-4" dirty="0">
                <a:solidFill>
                  <a:prstClr val="black"/>
                </a:solidFill>
                <a:latin typeface="Verdana"/>
                <a:cs typeface="Verdana"/>
              </a:rPr>
              <a:t>(1) Los valores positivos indican beneficios netos y los negativos costos netos resultantes de las medidas por sector, a valor presente neto descontado a una tasa del 5%. </a:t>
            </a:r>
          </a:p>
          <a:p>
            <a:pPr marL="9525" defTabSz="685800">
              <a:spcBef>
                <a:spcPts val="75"/>
              </a:spcBef>
              <a:defRPr/>
            </a:pPr>
            <a:r>
              <a:rPr lang="es-419" sz="675" spc="-4" dirty="0">
                <a:solidFill>
                  <a:prstClr val="black"/>
                </a:solidFill>
                <a:latin typeface="Verdana"/>
                <a:cs typeface="Verdana"/>
              </a:rPr>
              <a:t>Fuente: análisis Deloitte</a:t>
            </a:r>
            <a:endParaRPr sz="675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2FDC773C-401B-45E1-AD62-E813F507DE23}"/>
              </a:ext>
            </a:extLst>
          </p:cNvPr>
          <p:cNvSpPr/>
          <p:nvPr/>
        </p:nvSpPr>
        <p:spPr>
          <a:xfrm>
            <a:off x="772284" y="1328034"/>
            <a:ext cx="31432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1050" b="1" spc="-8" dirty="0">
                <a:solidFill>
                  <a:srgbClr val="51C3F9"/>
                </a:solidFill>
                <a:latin typeface="Verdana"/>
                <a:cs typeface="Verdana"/>
              </a:rPr>
              <a:t>Increased Effort </a:t>
            </a:r>
            <a:endParaRPr lang="es-ES" sz="1050" dirty="0">
              <a:solidFill>
                <a:srgbClr val="51C3F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47683E39-C113-4B42-A2EA-F15FD0EEEF13}"/>
              </a:ext>
            </a:extLst>
          </p:cNvPr>
          <p:cNvSpPr/>
          <p:nvPr/>
        </p:nvSpPr>
        <p:spPr>
          <a:xfrm>
            <a:off x="5137577" y="1339657"/>
            <a:ext cx="31432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1050" b="1" spc="-8" dirty="0">
                <a:solidFill>
                  <a:srgbClr val="99CB38"/>
                </a:solidFill>
                <a:latin typeface="Verdana"/>
                <a:cs typeface="Verdana"/>
              </a:rPr>
              <a:t>Green Disruptive</a:t>
            </a:r>
            <a:endParaRPr lang="es-ES" sz="1050" dirty="0">
              <a:solidFill>
                <a:srgbClr val="99CB3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EE186CAF-789A-40F2-BDDC-E6C4B909CB09}"/>
              </a:ext>
            </a:extLst>
          </p:cNvPr>
          <p:cNvSpPr/>
          <p:nvPr/>
        </p:nvSpPr>
        <p:spPr>
          <a:xfrm>
            <a:off x="725325" y="1553270"/>
            <a:ext cx="317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900" b="1" spc="-8" dirty="0">
                <a:solidFill>
                  <a:srgbClr val="52555A"/>
                </a:solidFill>
                <a:latin typeface="Verdana"/>
                <a:cs typeface="Verdana"/>
              </a:rPr>
              <a:t>Valor Presente Neto 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(miles de millones de USD)</a:t>
            </a:r>
            <a:r>
              <a:rPr lang="es-ES" sz="9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(1)</a:t>
            </a:r>
            <a:endParaRPr lang="es-ES" sz="900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Elipse 21">
            <a:extLst>
              <a:ext uri="{FF2B5EF4-FFF2-40B4-BE49-F238E27FC236}">
                <a16:creationId xmlns:a16="http://schemas.microsoft.com/office/drawing/2014/main" id="{DBA62A96-DD6E-427D-B04E-D5E10F51EB8F}"/>
              </a:ext>
            </a:extLst>
          </p:cNvPr>
          <p:cNvSpPr/>
          <p:nvPr/>
        </p:nvSpPr>
        <p:spPr>
          <a:xfrm>
            <a:off x="846429" y="4326058"/>
            <a:ext cx="297000" cy="27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788" b="1" dirty="0">
                <a:solidFill>
                  <a:srgbClr val="455F51"/>
                </a:solidFill>
                <a:latin typeface="Calibri" panose="020F0502020204030204"/>
              </a:rPr>
              <a:t>1011</a:t>
            </a:r>
          </a:p>
        </p:txBody>
      </p:sp>
      <p:sp>
        <p:nvSpPr>
          <p:cNvPr id="54" name="Elipse 21">
            <a:extLst>
              <a:ext uri="{FF2B5EF4-FFF2-40B4-BE49-F238E27FC236}">
                <a16:creationId xmlns:a16="http://schemas.microsoft.com/office/drawing/2014/main" id="{DBA62A96-DD6E-427D-B04E-D5E10F51EB8F}"/>
              </a:ext>
            </a:extLst>
          </p:cNvPr>
          <p:cNvSpPr/>
          <p:nvPr/>
        </p:nvSpPr>
        <p:spPr>
          <a:xfrm>
            <a:off x="1203189" y="4326058"/>
            <a:ext cx="297000" cy="27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788" b="1" dirty="0">
                <a:solidFill>
                  <a:srgbClr val="455F51"/>
                </a:solidFill>
                <a:latin typeface="Calibri" panose="020F0502020204030204"/>
              </a:rPr>
              <a:t>371</a:t>
            </a:r>
          </a:p>
        </p:txBody>
      </p:sp>
      <p:sp>
        <p:nvSpPr>
          <p:cNvPr id="55" name="Elipse 21">
            <a:extLst>
              <a:ext uri="{FF2B5EF4-FFF2-40B4-BE49-F238E27FC236}">
                <a16:creationId xmlns:a16="http://schemas.microsoft.com/office/drawing/2014/main" id="{DBA62A96-DD6E-427D-B04E-D5E10F51EB8F}"/>
              </a:ext>
            </a:extLst>
          </p:cNvPr>
          <p:cNvSpPr/>
          <p:nvPr/>
        </p:nvSpPr>
        <p:spPr>
          <a:xfrm>
            <a:off x="1551177" y="4327179"/>
            <a:ext cx="297000" cy="27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788" b="1" dirty="0">
                <a:solidFill>
                  <a:srgbClr val="455F51"/>
                </a:solidFill>
                <a:latin typeface="Calibri" panose="020F0502020204030204"/>
              </a:rPr>
              <a:t>160</a:t>
            </a:r>
          </a:p>
        </p:txBody>
      </p:sp>
      <p:sp>
        <p:nvSpPr>
          <p:cNvPr id="56" name="Elipse 21">
            <a:extLst>
              <a:ext uri="{FF2B5EF4-FFF2-40B4-BE49-F238E27FC236}">
                <a16:creationId xmlns:a16="http://schemas.microsoft.com/office/drawing/2014/main" id="{DBA62A96-DD6E-427D-B04E-D5E10F51EB8F}"/>
              </a:ext>
            </a:extLst>
          </p:cNvPr>
          <p:cNvSpPr/>
          <p:nvPr/>
        </p:nvSpPr>
        <p:spPr>
          <a:xfrm>
            <a:off x="1912090" y="4326833"/>
            <a:ext cx="297000" cy="27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788" b="1" dirty="0">
                <a:solidFill>
                  <a:srgbClr val="455F51"/>
                </a:solidFill>
                <a:latin typeface="Calibri" panose="020F0502020204030204"/>
              </a:rPr>
              <a:t>159</a:t>
            </a:r>
          </a:p>
        </p:txBody>
      </p:sp>
      <p:sp>
        <p:nvSpPr>
          <p:cNvPr id="57" name="Elipse 21">
            <a:extLst>
              <a:ext uri="{FF2B5EF4-FFF2-40B4-BE49-F238E27FC236}">
                <a16:creationId xmlns:a16="http://schemas.microsoft.com/office/drawing/2014/main" id="{DBA62A96-DD6E-427D-B04E-D5E10F51EB8F}"/>
              </a:ext>
            </a:extLst>
          </p:cNvPr>
          <p:cNvSpPr/>
          <p:nvPr/>
        </p:nvSpPr>
        <p:spPr>
          <a:xfrm>
            <a:off x="2265599" y="4326058"/>
            <a:ext cx="297000" cy="27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788" b="1" dirty="0">
                <a:solidFill>
                  <a:srgbClr val="455F51"/>
                </a:solidFill>
                <a:latin typeface="Calibri" panose="020F0502020204030204"/>
              </a:rPr>
              <a:t>1262</a:t>
            </a:r>
          </a:p>
        </p:txBody>
      </p:sp>
      <p:sp>
        <p:nvSpPr>
          <p:cNvPr id="58" name="Elipse 21">
            <a:extLst>
              <a:ext uri="{FF2B5EF4-FFF2-40B4-BE49-F238E27FC236}">
                <a16:creationId xmlns:a16="http://schemas.microsoft.com/office/drawing/2014/main" id="{DBA62A96-DD6E-427D-B04E-D5E10F51EB8F}"/>
              </a:ext>
            </a:extLst>
          </p:cNvPr>
          <p:cNvSpPr/>
          <p:nvPr/>
        </p:nvSpPr>
        <p:spPr>
          <a:xfrm>
            <a:off x="2599524" y="4328692"/>
            <a:ext cx="297000" cy="27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788" b="1" dirty="0">
                <a:solidFill>
                  <a:srgbClr val="455F51"/>
                </a:solidFill>
                <a:latin typeface="Calibri" panose="020F0502020204030204"/>
              </a:rPr>
              <a:t>1134</a:t>
            </a:r>
          </a:p>
        </p:txBody>
      </p:sp>
      <p:sp>
        <p:nvSpPr>
          <p:cNvPr id="59" name="Elipse 21">
            <a:extLst>
              <a:ext uri="{FF2B5EF4-FFF2-40B4-BE49-F238E27FC236}">
                <a16:creationId xmlns:a16="http://schemas.microsoft.com/office/drawing/2014/main" id="{DBA62A96-DD6E-427D-B04E-D5E10F51EB8F}"/>
              </a:ext>
            </a:extLst>
          </p:cNvPr>
          <p:cNvSpPr/>
          <p:nvPr/>
        </p:nvSpPr>
        <p:spPr>
          <a:xfrm>
            <a:off x="2934777" y="4326058"/>
            <a:ext cx="297000" cy="27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788" b="1" dirty="0">
                <a:solidFill>
                  <a:srgbClr val="455F51"/>
                </a:solidFill>
                <a:latin typeface="Calibri" panose="020F0502020204030204"/>
              </a:rPr>
              <a:t>3255</a:t>
            </a:r>
          </a:p>
        </p:txBody>
      </p:sp>
      <p:sp>
        <p:nvSpPr>
          <p:cNvPr id="67" name="Elipse 21">
            <a:extLst>
              <a:ext uri="{FF2B5EF4-FFF2-40B4-BE49-F238E27FC236}">
                <a16:creationId xmlns:a16="http://schemas.microsoft.com/office/drawing/2014/main" id="{DBA62A96-DD6E-427D-B04E-D5E10F51EB8F}"/>
              </a:ext>
            </a:extLst>
          </p:cNvPr>
          <p:cNvSpPr/>
          <p:nvPr/>
        </p:nvSpPr>
        <p:spPr>
          <a:xfrm>
            <a:off x="5160919" y="4323706"/>
            <a:ext cx="297000" cy="27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788" b="1" dirty="0">
                <a:solidFill>
                  <a:srgbClr val="455F51"/>
                </a:solidFill>
                <a:latin typeface="Calibri" panose="020F0502020204030204"/>
              </a:rPr>
              <a:t>1151</a:t>
            </a:r>
          </a:p>
        </p:txBody>
      </p:sp>
      <p:sp>
        <p:nvSpPr>
          <p:cNvPr id="68" name="Elipse 21">
            <a:extLst>
              <a:ext uri="{FF2B5EF4-FFF2-40B4-BE49-F238E27FC236}">
                <a16:creationId xmlns:a16="http://schemas.microsoft.com/office/drawing/2014/main" id="{DBA62A96-DD6E-427D-B04E-D5E10F51EB8F}"/>
              </a:ext>
            </a:extLst>
          </p:cNvPr>
          <p:cNvSpPr/>
          <p:nvPr/>
        </p:nvSpPr>
        <p:spPr>
          <a:xfrm>
            <a:off x="5512427" y="4323706"/>
            <a:ext cx="297000" cy="27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788" b="1" dirty="0">
                <a:solidFill>
                  <a:srgbClr val="455F51"/>
                </a:solidFill>
                <a:latin typeface="Calibri" panose="020F0502020204030204"/>
              </a:rPr>
              <a:t>406</a:t>
            </a:r>
          </a:p>
        </p:txBody>
      </p:sp>
      <p:sp>
        <p:nvSpPr>
          <p:cNvPr id="69" name="Elipse 21">
            <a:extLst>
              <a:ext uri="{FF2B5EF4-FFF2-40B4-BE49-F238E27FC236}">
                <a16:creationId xmlns:a16="http://schemas.microsoft.com/office/drawing/2014/main" id="{DBA62A96-DD6E-427D-B04E-D5E10F51EB8F}"/>
              </a:ext>
            </a:extLst>
          </p:cNvPr>
          <p:cNvSpPr/>
          <p:nvPr/>
        </p:nvSpPr>
        <p:spPr>
          <a:xfrm>
            <a:off x="5822324" y="4323706"/>
            <a:ext cx="297000" cy="27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788" b="1" dirty="0">
                <a:solidFill>
                  <a:srgbClr val="455F51"/>
                </a:solidFill>
                <a:latin typeface="Calibri" panose="020F0502020204030204"/>
              </a:rPr>
              <a:t>173</a:t>
            </a:r>
          </a:p>
        </p:txBody>
      </p:sp>
      <p:sp>
        <p:nvSpPr>
          <p:cNvPr id="70" name="Elipse 21">
            <a:extLst>
              <a:ext uri="{FF2B5EF4-FFF2-40B4-BE49-F238E27FC236}">
                <a16:creationId xmlns:a16="http://schemas.microsoft.com/office/drawing/2014/main" id="{DBA62A96-DD6E-427D-B04E-D5E10F51EB8F}"/>
              </a:ext>
            </a:extLst>
          </p:cNvPr>
          <p:cNvSpPr/>
          <p:nvPr/>
        </p:nvSpPr>
        <p:spPr>
          <a:xfrm>
            <a:off x="6173424" y="4323706"/>
            <a:ext cx="297000" cy="27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788" b="1" dirty="0">
                <a:solidFill>
                  <a:srgbClr val="455F51"/>
                </a:solidFill>
                <a:latin typeface="Calibri" panose="020F0502020204030204"/>
              </a:rPr>
              <a:t>223</a:t>
            </a:r>
          </a:p>
        </p:txBody>
      </p:sp>
      <p:sp>
        <p:nvSpPr>
          <p:cNvPr id="71" name="Elipse 21">
            <a:extLst>
              <a:ext uri="{FF2B5EF4-FFF2-40B4-BE49-F238E27FC236}">
                <a16:creationId xmlns:a16="http://schemas.microsoft.com/office/drawing/2014/main" id="{DBA62A96-DD6E-427D-B04E-D5E10F51EB8F}"/>
              </a:ext>
            </a:extLst>
          </p:cNvPr>
          <p:cNvSpPr/>
          <p:nvPr/>
        </p:nvSpPr>
        <p:spPr>
          <a:xfrm>
            <a:off x="6508887" y="4313872"/>
            <a:ext cx="297000" cy="27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788" b="1" dirty="0">
                <a:solidFill>
                  <a:srgbClr val="455F51"/>
                </a:solidFill>
                <a:latin typeface="Calibri" panose="020F0502020204030204"/>
              </a:rPr>
              <a:t>1987</a:t>
            </a:r>
          </a:p>
        </p:txBody>
      </p:sp>
      <p:sp>
        <p:nvSpPr>
          <p:cNvPr id="72" name="Elipse 21">
            <a:extLst>
              <a:ext uri="{FF2B5EF4-FFF2-40B4-BE49-F238E27FC236}">
                <a16:creationId xmlns:a16="http://schemas.microsoft.com/office/drawing/2014/main" id="{DBA62A96-DD6E-427D-B04E-D5E10F51EB8F}"/>
              </a:ext>
            </a:extLst>
          </p:cNvPr>
          <p:cNvSpPr/>
          <p:nvPr/>
        </p:nvSpPr>
        <p:spPr>
          <a:xfrm>
            <a:off x="7529739" y="4302568"/>
            <a:ext cx="297000" cy="27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788" b="1" dirty="0">
                <a:solidFill>
                  <a:srgbClr val="455F51"/>
                </a:solidFill>
                <a:latin typeface="Calibri" panose="020F0502020204030204"/>
              </a:rPr>
              <a:t>1947</a:t>
            </a:r>
          </a:p>
        </p:txBody>
      </p:sp>
      <p:sp>
        <p:nvSpPr>
          <p:cNvPr id="73" name="Elipse 21">
            <a:extLst>
              <a:ext uri="{FF2B5EF4-FFF2-40B4-BE49-F238E27FC236}">
                <a16:creationId xmlns:a16="http://schemas.microsoft.com/office/drawing/2014/main" id="{DBA62A96-DD6E-427D-B04E-D5E10F51EB8F}"/>
              </a:ext>
            </a:extLst>
          </p:cNvPr>
          <p:cNvSpPr/>
          <p:nvPr/>
        </p:nvSpPr>
        <p:spPr>
          <a:xfrm>
            <a:off x="7167418" y="4304283"/>
            <a:ext cx="297000" cy="27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788" b="1" dirty="0">
                <a:solidFill>
                  <a:srgbClr val="455F51"/>
                </a:solidFill>
                <a:latin typeface="Calibri" panose="020F0502020204030204"/>
              </a:rPr>
              <a:t>5710</a:t>
            </a:r>
          </a:p>
        </p:txBody>
      </p:sp>
      <p:sp>
        <p:nvSpPr>
          <p:cNvPr id="74" name="Elipse 21">
            <a:extLst>
              <a:ext uri="{FF2B5EF4-FFF2-40B4-BE49-F238E27FC236}">
                <a16:creationId xmlns:a16="http://schemas.microsoft.com/office/drawing/2014/main" id="{DBA62A96-DD6E-427D-B04E-D5E10F51EB8F}"/>
              </a:ext>
            </a:extLst>
          </p:cNvPr>
          <p:cNvSpPr/>
          <p:nvPr/>
        </p:nvSpPr>
        <p:spPr>
          <a:xfrm>
            <a:off x="3780772" y="4149813"/>
            <a:ext cx="677636" cy="596827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975" b="1" dirty="0">
                <a:solidFill>
                  <a:srgbClr val="455F51"/>
                </a:solidFill>
                <a:latin typeface="Calibri" panose="020F0502020204030204"/>
              </a:rPr>
              <a:t>tCO2 </a:t>
            </a:r>
            <a:r>
              <a:rPr lang="es-AR" sz="975" b="1" dirty="0" err="1">
                <a:solidFill>
                  <a:srgbClr val="455F51"/>
                </a:solidFill>
                <a:latin typeface="Calibri" panose="020F0502020204030204"/>
              </a:rPr>
              <a:t>eq</a:t>
            </a:r>
            <a:r>
              <a:rPr lang="es-AR" sz="975" b="1" dirty="0">
                <a:solidFill>
                  <a:srgbClr val="455F51"/>
                </a:solidFill>
                <a:latin typeface="Calibri" panose="020F0502020204030204"/>
              </a:rPr>
              <a:t>. evitadas</a:t>
            </a:r>
          </a:p>
        </p:txBody>
      </p:sp>
      <p:sp>
        <p:nvSpPr>
          <p:cNvPr id="79" name="object 26">
            <a:extLst>
              <a:ext uri="{FF2B5EF4-FFF2-40B4-BE49-F238E27FC236}">
                <a16:creationId xmlns:a16="http://schemas.microsoft.com/office/drawing/2014/main" id="{46B46FCF-588A-430B-8841-AA1CB16E2305}"/>
              </a:ext>
            </a:extLst>
          </p:cNvPr>
          <p:cNvSpPr txBox="1"/>
          <p:nvPr/>
        </p:nvSpPr>
        <p:spPr>
          <a:xfrm>
            <a:off x="2078382" y="4645569"/>
            <a:ext cx="1402314" cy="11349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lang="es-419" sz="675" spc="-4" dirty="0">
                <a:solidFill>
                  <a:prstClr val="black"/>
                </a:solidFill>
                <a:latin typeface="Verdana"/>
                <a:cs typeface="Verdana"/>
              </a:rPr>
              <a:t>(AFOLU y Residuos)</a:t>
            </a:r>
            <a:endParaRPr sz="675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9" name="Elipse 21">
            <a:extLst>
              <a:ext uri="{FF2B5EF4-FFF2-40B4-BE49-F238E27FC236}">
                <a16:creationId xmlns:a16="http://schemas.microsoft.com/office/drawing/2014/main" id="{A4D3FBC0-94B3-4BD9-B9D3-3F7E0D64092B}"/>
              </a:ext>
            </a:extLst>
          </p:cNvPr>
          <p:cNvSpPr/>
          <p:nvPr/>
        </p:nvSpPr>
        <p:spPr>
          <a:xfrm>
            <a:off x="3272094" y="4328876"/>
            <a:ext cx="297000" cy="27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788" b="1" dirty="0">
                <a:solidFill>
                  <a:srgbClr val="455F51"/>
                </a:solidFill>
                <a:latin typeface="Calibri" panose="020F0502020204030204"/>
              </a:rPr>
              <a:t>1780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4" name="Gráfico 33">
                <a:extLst>
                  <a:ext uri="{FF2B5EF4-FFF2-40B4-BE49-F238E27FC236}">
                    <a16:creationId xmlns:a16="http://schemas.microsoft.com/office/drawing/2014/main" id="{FA8EC271-6B1D-44F2-BA1D-650C7B3C27CB}"/>
                  </a:ext>
                </a:extLst>
              </p:cNvPr>
              <p:cNvGraphicFramePr/>
              <p:nvPr/>
            </p:nvGraphicFramePr>
            <p:xfrm>
              <a:off x="317602" y="1690507"/>
              <a:ext cx="3969000" cy="269874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4" name="Gráfico 33">
                <a:extLst>
                  <a:ext uri="{FF2B5EF4-FFF2-40B4-BE49-F238E27FC236}">
                    <a16:creationId xmlns:a16="http://schemas.microsoft.com/office/drawing/2014/main" id="{FA8EC271-6B1D-44F2-BA1D-650C7B3C27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602" y="1690507"/>
                <a:ext cx="3969000" cy="2698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5" name="Gráfico 34">
                <a:extLst>
                  <a:ext uri="{FF2B5EF4-FFF2-40B4-BE49-F238E27FC236}">
                    <a16:creationId xmlns:a16="http://schemas.microsoft.com/office/drawing/2014/main" id="{77CD055C-9096-4028-BFCA-C3A6DAFB806D}"/>
                  </a:ext>
                </a:extLst>
              </p:cNvPr>
              <p:cNvGraphicFramePr/>
              <p:nvPr/>
            </p:nvGraphicFramePr>
            <p:xfrm>
              <a:off x="4629295" y="1683668"/>
              <a:ext cx="3969000" cy="2700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35" name="Gráfico 34">
                <a:extLst>
                  <a:ext uri="{FF2B5EF4-FFF2-40B4-BE49-F238E27FC236}">
                    <a16:creationId xmlns:a16="http://schemas.microsoft.com/office/drawing/2014/main" id="{77CD055C-9096-4028-BFCA-C3A6DAFB80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9295" y="1683668"/>
                <a:ext cx="3969000" cy="270000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Marcador de contenido 6">
            <a:extLst>
              <a:ext uri="{FF2B5EF4-FFF2-40B4-BE49-F238E27FC236}">
                <a16:creationId xmlns:a16="http://schemas.microsoft.com/office/drawing/2014/main" id="{D12878D6-D1D7-4219-8E7E-F72BB241CBDE}"/>
              </a:ext>
            </a:extLst>
          </p:cNvPr>
          <p:cNvSpPr txBox="1">
            <a:spLocks/>
          </p:cNvSpPr>
          <p:nvPr/>
        </p:nvSpPr>
        <p:spPr>
          <a:xfrm>
            <a:off x="471067" y="663088"/>
            <a:ext cx="8205221" cy="6453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just" defTabSz="914395" rtl="0" eaLnBrk="1" latinLnBrk="0" hangingPunct="1">
              <a:lnSpc>
                <a:spcPct val="90000"/>
              </a:lnSpc>
              <a:spcBef>
                <a:spcPts val="999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None/>
              <a:defRPr lang="es-ES" sz="1800" kern="1200">
                <a:solidFill>
                  <a:schemeClr val="accent6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197" indent="0" algn="just" defTabSz="914395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None/>
              <a:defRPr lang="es-ES" sz="1600" kern="1200">
                <a:solidFill>
                  <a:schemeClr val="accent6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394" indent="0" algn="just" defTabSz="914395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None/>
              <a:defRPr lang="es-ES" sz="1400" kern="1200">
                <a:solidFill>
                  <a:schemeClr val="accent6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190" indent="-228599" algn="just" defTabSz="914395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388" indent="-228599" algn="just" defTabSz="914395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586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96">
              <a:spcBef>
                <a:spcPts val="749"/>
              </a:spcBef>
            </a:pPr>
            <a:r>
              <a:rPr lang="es-AR" sz="1200" i="1" dirty="0">
                <a:solidFill>
                  <a:prstClr val="black"/>
                </a:solidFill>
              </a:rPr>
              <a:t>Los ahorros generados a largo plazo superan las inversiones a realizarse, alcanzando un beneficio neto acumulado a valor presente de </a:t>
            </a:r>
            <a:r>
              <a:rPr lang="es-AR" sz="1200" b="1" i="1" dirty="0">
                <a:solidFill>
                  <a:prstClr val="black"/>
                </a:solidFill>
              </a:rPr>
              <a:t>USD 266 MM y USD 268MM</a:t>
            </a:r>
            <a:r>
              <a:rPr lang="es-AR" sz="1200" i="1" dirty="0">
                <a:solidFill>
                  <a:prstClr val="black"/>
                </a:solidFill>
              </a:rPr>
              <a:t> en los escenarios </a:t>
            </a:r>
            <a:r>
              <a:rPr lang="es-AR" sz="1200" b="1" i="1" dirty="0">
                <a:solidFill>
                  <a:srgbClr val="67BED6"/>
                </a:solidFill>
              </a:rPr>
              <a:t>Increased Effort</a:t>
            </a:r>
            <a:r>
              <a:rPr lang="es-AR" sz="1200" b="1" i="1" dirty="0">
                <a:solidFill>
                  <a:srgbClr val="0070C0"/>
                </a:solidFill>
              </a:rPr>
              <a:t> </a:t>
            </a:r>
            <a:r>
              <a:rPr lang="es-AR" sz="1200" i="1" dirty="0">
                <a:solidFill>
                  <a:prstClr val="black"/>
                </a:solidFill>
              </a:rPr>
              <a:t>y </a:t>
            </a:r>
            <a:r>
              <a:rPr lang="es-AR" sz="1200" b="1" i="1" dirty="0">
                <a:solidFill>
                  <a:srgbClr val="92D050"/>
                </a:solidFill>
              </a:rPr>
              <a:t>Green Disruptive</a:t>
            </a:r>
            <a:r>
              <a:rPr lang="es-AR" sz="1200" i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9" name="object 26">
            <a:extLst>
              <a:ext uri="{FF2B5EF4-FFF2-40B4-BE49-F238E27FC236}">
                <a16:creationId xmlns:a16="http://schemas.microsoft.com/office/drawing/2014/main" id="{07CC6EFE-A85E-4169-8B88-86905F3D69FD}"/>
              </a:ext>
            </a:extLst>
          </p:cNvPr>
          <p:cNvSpPr txBox="1"/>
          <p:nvPr/>
        </p:nvSpPr>
        <p:spPr>
          <a:xfrm>
            <a:off x="6890130" y="4623794"/>
            <a:ext cx="1402314" cy="11349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lang="es-419" sz="675" spc="-4" dirty="0">
                <a:solidFill>
                  <a:prstClr val="black"/>
                </a:solidFill>
                <a:latin typeface="Verdana"/>
                <a:cs typeface="Verdana"/>
              </a:rPr>
              <a:t>(AFOLU y Residuos)</a:t>
            </a:r>
            <a:endParaRPr sz="675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BBAEC31-50E5-4407-8B0A-5D55649C2E61}"/>
              </a:ext>
            </a:extLst>
          </p:cNvPr>
          <p:cNvCxnSpPr/>
          <p:nvPr/>
        </p:nvCxnSpPr>
        <p:spPr>
          <a:xfrm flipV="1">
            <a:off x="3901301" y="1761020"/>
            <a:ext cx="0" cy="17943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1676EAA-801C-485F-B2AB-5D93A85AE694}"/>
              </a:ext>
            </a:extLst>
          </p:cNvPr>
          <p:cNvSpPr txBox="1"/>
          <p:nvPr/>
        </p:nvSpPr>
        <p:spPr>
          <a:xfrm>
            <a:off x="3896850" y="1690507"/>
            <a:ext cx="4036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AR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266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FED419F-70E5-4A06-A791-5E78547ED039}"/>
              </a:ext>
            </a:extLst>
          </p:cNvPr>
          <p:cNvCxnSpPr/>
          <p:nvPr/>
        </p:nvCxnSpPr>
        <p:spPr>
          <a:xfrm flipV="1">
            <a:off x="8210620" y="1761020"/>
            <a:ext cx="0" cy="17943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C7DC391-F14A-4114-A698-B82807F748C6}"/>
              </a:ext>
            </a:extLst>
          </p:cNvPr>
          <p:cNvSpPr txBox="1"/>
          <p:nvPr/>
        </p:nvSpPr>
        <p:spPr>
          <a:xfrm>
            <a:off x="8206169" y="1690507"/>
            <a:ext cx="4036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AR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268</a:t>
            </a:r>
          </a:p>
        </p:txBody>
      </p:sp>
      <p:sp>
        <p:nvSpPr>
          <p:cNvPr id="45" name="Elipse 21">
            <a:extLst>
              <a:ext uri="{FF2B5EF4-FFF2-40B4-BE49-F238E27FC236}">
                <a16:creationId xmlns:a16="http://schemas.microsoft.com/office/drawing/2014/main" id="{2F2F484E-8233-4A5A-A09E-B9A9C40F28A0}"/>
              </a:ext>
            </a:extLst>
          </p:cNvPr>
          <p:cNvSpPr/>
          <p:nvPr/>
        </p:nvSpPr>
        <p:spPr>
          <a:xfrm>
            <a:off x="6851403" y="4313872"/>
            <a:ext cx="297000" cy="27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5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s-AR" sz="788" b="1" dirty="0">
                <a:solidFill>
                  <a:srgbClr val="455F51"/>
                </a:solidFill>
                <a:latin typeface="Calibri" panose="020F0502020204030204"/>
              </a:rPr>
              <a:t>1292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918A354-484D-434D-BA52-6042AAD6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9BE92D-0AB3-4D31-9020-D9795941237E}" type="slidenum">
              <a:rPr lang="es-AR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 defTabSz="685800"/>
              <a:t>11</a:t>
            </a:fld>
            <a:endParaRPr lang="es-AR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36" name="Elipse 22">
            <a:extLst>
              <a:ext uri="{FF2B5EF4-FFF2-40B4-BE49-F238E27FC236}">
                <a16:creationId xmlns:a16="http://schemas.microsoft.com/office/drawing/2014/main" id="{4D51AFB1-0932-4D6E-A4E8-4F10CBF39DF0}"/>
              </a:ext>
            </a:extLst>
          </p:cNvPr>
          <p:cNvSpPr/>
          <p:nvPr/>
        </p:nvSpPr>
        <p:spPr>
          <a:xfrm rot="20889171">
            <a:off x="3786799" y="3196579"/>
            <a:ext cx="462131" cy="447794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s-AR" sz="1050" b="1" dirty="0">
                <a:solidFill>
                  <a:prstClr val="white"/>
                </a:solidFill>
                <a:latin typeface="Calibri" panose="020F0502020204030204"/>
              </a:rPr>
              <a:t>29,6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D79AB18-9233-4BFD-AC1F-D51934500AFC}"/>
              </a:ext>
            </a:extLst>
          </p:cNvPr>
          <p:cNvSpPr txBox="1"/>
          <p:nvPr/>
        </p:nvSpPr>
        <p:spPr>
          <a:xfrm rot="20889171">
            <a:off x="3470695" y="2919249"/>
            <a:ext cx="1458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AR" sz="1050" i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Beneficio medio</a:t>
            </a:r>
          </a:p>
        </p:txBody>
      </p:sp>
      <p:sp>
        <p:nvSpPr>
          <p:cNvPr id="40" name="Elipse 22">
            <a:extLst>
              <a:ext uri="{FF2B5EF4-FFF2-40B4-BE49-F238E27FC236}">
                <a16:creationId xmlns:a16="http://schemas.microsoft.com/office/drawing/2014/main" id="{2F0F879F-73AA-45E4-867D-E11F99946345}"/>
              </a:ext>
            </a:extLst>
          </p:cNvPr>
          <p:cNvSpPr/>
          <p:nvPr/>
        </p:nvSpPr>
        <p:spPr>
          <a:xfrm rot="20918514">
            <a:off x="8244684" y="3153163"/>
            <a:ext cx="460860" cy="43152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s-AR" sz="1050" b="1" dirty="0">
                <a:solidFill>
                  <a:prstClr val="white"/>
                </a:solidFill>
                <a:latin typeface="Calibri" panose="020F0502020204030204"/>
              </a:rPr>
              <a:t>20,4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B83D644B-34A2-4954-86D2-A6B3E785FB20}"/>
              </a:ext>
            </a:extLst>
          </p:cNvPr>
          <p:cNvSpPr txBox="1"/>
          <p:nvPr/>
        </p:nvSpPr>
        <p:spPr>
          <a:xfrm rot="20918514">
            <a:off x="7918161" y="2864988"/>
            <a:ext cx="1458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AR" sz="1050" i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Beneficio medio</a:t>
            </a:r>
          </a:p>
        </p:txBody>
      </p:sp>
    </p:spTree>
    <p:extLst>
      <p:ext uri="{BB962C8B-B14F-4D97-AF65-F5344CB8AC3E}">
        <p14:creationId xmlns:p14="http://schemas.microsoft.com/office/powerpoint/2010/main" val="292984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425975D-3DA7-4E45-A599-C4F93349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68" y="341833"/>
            <a:ext cx="8567550" cy="299388"/>
          </a:xfrm>
        </p:spPr>
        <p:txBody>
          <a:bodyPr/>
          <a:lstStyle/>
          <a:p>
            <a:r>
              <a:rPr lang="es-AR" sz="1463" b="1" dirty="0"/>
              <a:t>El Carbon Pricing como herramienta para incentivar y financiar las inversiones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9FB9D73B-F72A-4A65-AE89-CB27AF3B8B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067" y="674456"/>
            <a:ext cx="8198294" cy="645319"/>
          </a:xfrm>
        </p:spPr>
        <p:txBody>
          <a:bodyPr>
            <a:noAutofit/>
          </a:bodyPr>
          <a:lstStyle/>
          <a:p>
            <a:r>
              <a:rPr lang="es-AR" sz="1200" i="1" dirty="0">
                <a:solidFill>
                  <a:schemeClr val="tx1"/>
                </a:solidFill>
              </a:rPr>
              <a:t>Las inversiones de capital incrementales ascienden a entre </a:t>
            </a:r>
            <a:r>
              <a:rPr lang="es-AR" sz="1200" b="1" i="1" dirty="0">
                <a:solidFill>
                  <a:schemeClr val="tx1"/>
                </a:solidFill>
              </a:rPr>
              <a:t>USD 119MM y USD 242MM </a:t>
            </a:r>
            <a:r>
              <a:rPr lang="es-AR" sz="1200" i="1" dirty="0">
                <a:solidFill>
                  <a:schemeClr val="tx1"/>
                </a:solidFill>
              </a:rPr>
              <a:t>en los escenarios </a:t>
            </a:r>
            <a:r>
              <a:rPr lang="es-AR" sz="1200" b="1" i="1" dirty="0">
                <a:solidFill>
                  <a:srgbClr val="67BED6"/>
                </a:solidFill>
              </a:rPr>
              <a:t>Increased Effort </a:t>
            </a:r>
            <a:r>
              <a:rPr lang="es-AR" sz="1200" i="1" dirty="0">
                <a:solidFill>
                  <a:schemeClr val="tx1"/>
                </a:solidFill>
              </a:rPr>
              <a:t>y</a:t>
            </a:r>
            <a:r>
              <a:rPr lang="es-AR" sz="1200" b="1" i="1" dirty="0">
                <a:solidFill>
                  <a:srgbClr val="67BED6"/>
                </a:solidFill>
              </a:rPr>
              <a:t> </a:t>
            </a:r>
            <a:r>
              <a:rPr lang="es-AR" sz="1200" b="1" i="1" dirty="0">
                <a:solidFill>
                  <a:srgbClr val="92D050"/>
                </a:solidFill>
              </a:rPr>
              <a:t>Green Disruptive. </a:t>
            </a:r>
            <a:r>
              <a:rPr lang="es-AR" sz="1200" i="1" dirty="0">
                <a:solidFill>
                  <a:schemeClr val="tx1"/>
                </a:solidFill>
              </a:rPr>
              <a:t>La introducción del Carbon Pricing permitiría financiar entre USD 40M y USD 77MM o alrededor del 33% de las mismas.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Gráfico 12">
                <a:extLst>
                  <a:ext uri="{FF2B5EF4-FFF2-40B4-BE49-F238E27FC236}">
                    <a16:creationId xmlns:a16="http://schemas.microsoft.com/office/drawing/2014/main" id="{F0B23B73-F2CA-44D2-98AB-20839CF529AC}"/>
                  </a:ext>
                </a:extLst>
              </p:cNvPr>
              <p:cNvGraphicFramePr/>
              <p:nvPr/>
            </p:nvGraphicFramePr>
            <p:xfrm>
              <a:off x="471066" y="1793899"/>
              <a:ext cx="3161530" cy="230249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0" name="Gráfico 12">
                <a:extLst>
                  <a:ext uri="{FF2B5EF4-FFF2-40B4-BE49-F238E27FC236}">
                    <a16:creationId xmlns:a16="http://schemas.microsoft.com/office/drawing/2014/main" id="{F0B23B73-F2CA-44D2-98AB-20839CF529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066" y="1793899"/>
                <a:ext cx="3161530" cy="2302499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CuadroTexto 2">
            <a:extLst>
              <a:ext uri="{FF2B5EF4-FFF2-40B4-BE49-F238E27FC236}">
                <a16:creationId xmlns:a16="http://schemas.microsoft.com/office/drawing/2014/main" id="{FFA33C4A-0883-4B58-B5F6-860534ABA2A1}"/>
              </a:ext>
            </a:extLst>
          </p:cNvPr>
          <p:cNvSpPr txBox="1"/>
          <p:nvPr/>
        </p:nvSpPr>
        <p:spPr>
          <a:xfrm rot="2052251">
            <a:off x="553046" y="3982169"/>
            <a:ext cx="565539" cy="8572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 defTabSz="685800">
              <a:defRPr/>
            </a:pPr>
            <a:r>
              <a:rPr lang="es-AR" sz="825" dirty="0">
                <a:solidFill>
                  <a:prstClr val="black"/>
                </a:solidFill>
                <a:latin typeface="Calibri" panose="020F0502020204030204"/>
              </a:rPr>
              <a:t>Matriz eléctrica libre de emisiones</a:t>
            </a:r>
          </a:p>
        </p:txBody>
      </p:sp>
      <p:sp>
        <p:nvSpPr>
          <p:cNvPr id="12" name="CuadroTexto 21">
            <a:extLst>
              <a:ext uri="{FF2B5EF4-FFF2-40B4-BE49-F238E27FC236}">
                <a16:creationId xmlns:a16="http://schemas.microsoft.com/office/drawing/2014/main" id="{46C3385F-F303-4CCD-AE27-A1E41099F39D}"/>
              </a:ext>
            </a:extLst>
          </p:cNvPr>
          <p:cNvSpPr txBox="1"/>
          <p:nvPr/>
        </p:nvSpPr>
        <p:spPr>
          <a:xfrm rot="2052251">
            <a:off x="909839" y="3955340"/>
            <a:ext cx="565539" cy="8572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 defTabSz="685800">
              <a:defRPr/>
            </a:pPr>
            <a:r>
              <a:rPr lang="es-ES" sz="825" dirty="0">
                <a:solidFill>
                  <a:prstClr val="black"/>
                </a:solidFill>
                <a:latin typeface="Calibri" panose="020F0502020204030204"/>
              </a:rPr>
              <a:t>Redes transmisión eléctrica </a:t>
            </a:r>
          </a:p>
        </p:txBody>
      </p:sp>
      <p:sp>
        <p:nvSpPr>
          <p:cNvPr id="13" name="CuadroTexto 22">
            <a:extLst>
              <a:ext uri="{FF2B5EF4-FFF2-40B4-BE49-F238E27FC236}">
                <a16:creationId xmlns:a16="http://schemas.microsoft.com/office/drawing/2014/main" id="{293DB0CB-375F-403C-A0F5-3437879F2AC0}"/>
              </a:ext>
            </a:extLst>
          </p:cNvPr>
          <p:cNvSpPr txBox="1"/>
          <p:nvPr/>
        </p:nvSpPr>
        <p:spPr>
          <a:xfrm rot="2052251">
            <a:off x="1313558" y="3986326"/>
            <a:ext cx="438582" cy="8572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 defTabSz="685800">
              <a:defRPr/>
            </a:pPr>
            <a:r>
              <a:rPr lang="es-ES" sz="825" dirty="0">
                <a:solidFill>
                  <a:prstClr val="black"/>
                </a:solidFill>
                <a:latin typeface="Calibri" panose="020F0502020204030204"/>
              </a:rPr>
              <a:t>Redes transporte de gas</a:t>
            </a:r>
            <a:endParaRPr lang="es-AR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uadroTexto 23">
            <a:extLst>
              <a:ext uri="{FF2B5EF4-FFF2-40B4-BE49-F238E27FC236}">
                <a16:creationId xmlns:a16="http://schemas.microsoft.com/office/drawing/2014/main" id="{9047634F-F6D6-4575-B24B-F3207D03C238}"/>
              </a:ext>
            </a:extLst>
          </p:cNvPr>
          <p:cNvSpPr txBox="1"/>
          <p:nvPr/>
        </p:nvSpPr>
        <p:spPr>
          <a:xfrm rot="2052251">
            <a:off x="1673458" y="3881963"/>
            <a:ext cx="565539" cy="10179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 defTabSz="685800">
              <a:defRPr/>
            </a:pPr>
            <a:r>
              <a:rPr lang="es-ES" sz="825" dirty="0">
                <a:solidFill>
                  <a:prstClr val="black"/>
                </a:solidFill>
                <a:latin typeface="Calibri" panose="020F0502020204030204"/>
              </a:rPr>
              <a:t>Electrificación y Eficiencia en </a:t>
            </a:r>
            <a:r>
              <a:rPr lang="es-ES" sz="825" dirty="0" err="1">
                <a:solidFill>
                  <a:prstClr val="black"/>
                </a:solidFill>
                <a:latin typeface="Calibri" panose="020F0502020204030204"/>
              </a:rPr>
              <a:t>buildings</a:t>
            </a:r>
            <a:endParaRPr lang="es-AR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CuadroTexto 24">
            <a:extLst>
              <a:ext uri="{FF2B5EF4-FFF2-40B4-BE49-F238E27FC236}">
                <a16:creationId xmlns:a16="http://schemas.microsoft.com/office/drawing/2014/main" id="{C80DEC13-9B12-43EB-9EDD-5D2349BB1B08}"/>
              </a:ext>
            </a:extLst>
          </p:cNvPr>
          <p:cNvSpPr txBox="1"/>
          <p:nvPr/>
        </p:nvSpPr>
        <p:spPr>
          <a:xfrm rot="2052251">
            <a:off x="2137184" y="3970457"/>
            <a:ext cx="438582" cy="10179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 defTabSz="685800">
              <a:defRPr/>
            </a:pPr>
            <a:r>
              <a:rPr lang="es-ES" sz="825" dirty="0">
                <a:solidFill>
                  <a:prstClr val="black"/>
                </a:solidFill>
                <a:latin typeface="Calibri" panose="020F0502020204030204"/>
              </a:rPr>
              <a:t>Cambio modal y        e-movilidad</a:t>
            </a:r>
            <a:endParaRPr lang="es-AR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CuadroTexto 27">
            <a:extLst>
              <a:ext uri="{FF2B5EF4-FFF2-40B4-BE49-F238E27FC236}">
                <a16:creationId xmlns:a16="http://schemas.microsoft.com/office/drawing/2014/main" id="{576162FE-1202-47C0-AE7A-18881C9CBA6B}"/>
              </a:ext>
            </a:extLst>
          </p:cNvPr>
          <p:cNvSpPr txBox="1"/>
          <p:nvPr/>
        </p:nvSpPr>
        <p:spPr>
          <a:xfrm rot="2052251">
            <a:off x="2528407" y="3972643"/>
            <a:ext cx="438582" cy="10179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 defTabSz="685800">
              <a:defRPr/>
            </a:pPr>
            <a:r>
              <a:rPr lang="es-ES" sz="825" dirty="0">
                <a:solidFill>
                  <a:prstClr val="black"/>
                </a:solidFill>
                <a:latin typeface="Calibri" panose="020F0502020204030204"/>
              </a:rPr>
              <a:t>Producción sustentable</a:t>
            </a:r>
            <a:endParaRPr lang="es-AR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CuadroTexto 28">
            <a:extLst>
              <a:ext uri="{FF2B5EF4-FFF2-40B4-BE49-F238E27FC236}">
                <a16:creationId xmlns:a16="http://schemas.microsoft.com/office/drawing/2014/main" id="{5606C28C-9AE3-44D2-BA1E-105291FEE813}"/>
              </a:ext>
            </a:extLst>
          </p:cNvPr>
          <p:cNvSpPr txBox="1"/>
          <p:nvPr/>
        </p:nvSpPr>
        <p:spPr>
          <a:xfrm rot="2052251">
            <a:off x="2945545" y="3929155"/>
            <a:ext cx="311624" cy="10179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 defTabSz="685800">
              <a:defRPr/>
            </a:pPr>
            <a:r>
              <a:rPr lang="es-ES" sz="825" dirty="0">
                <a:solidFill>
                  <a:prstClr val="black"/>
                </a:solidFill>
                <a:latin typeface="Calibri" panose="020F0502020204030204"/>
              </a:rPr>
              <a:t>Industria</a:t>
            </a:r>
            <a:endParaRPr lang="es-AR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C9501C06-925C-477F-964F-6F9AC5F70192}"/>
              </a:ext>
            </a:extLst>
          </p:cNvPr>
          <p:cNvSpPr/>
          <p:nvPr/>
        </p:nvSpPr>
        <p:spPr>
          <a:xfrm>
            <a:off x="3616149" y="3172311"/>
            <a:ext cx="241598" cy="7736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CuadroTexto 30">
            <a:extLst>
              <a:ext uri="{FF2B5EF4-FFF2-40B4-BE49-F238E27FC236}">
                <a16:creationId xmlns:a16="http://schemas.microsoft.com/office/drawing/2014/main" id="{9F3859B5-B11D-4969-8111-14B273515B32}"/>
              </a:ext>
            </a:extLst>
          </p:cNvPr>
          <p:cNvSpPr txBox="1"/>
          <p:nvPr/>
        </p:nvSpPr>
        <p:spPr>
          <a:xfrm rot="2052251">
            <a:off x="3311495" y="4018940"/>
            <a:ext cx="311624" cy="10179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 defTabSz="685800">
              <a:defRPr/>
            </a:pPr>
            <a:r>
              <a:rPr lang="es-ES" sz="825" b="1" dirty="0">
                <a:solidFill>
                  <a:prstClr val="black"/>
                </a:solidFill>
                <a:latin typeface="Calibri" panose="020F0502020204030204"/>
              </a:rPr>
              <a:t>CAPEX Total</a:t>
            </a:r>
            <a:endParaRPr lang="es-AR" sz="82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C875A92C-3EE1-4861-9980-9B8FE0E66F23}"/>
              </a:ext>
            </a:extLst>
          </p:cNvPr>
          <p:cNvSpPr txBox="1"/>
          <p:nvPr/>
        </p:nvSpPr>
        <p:spPr>
          <a:xfrm>
            <a:off x="3495220" y="2907768"/>
            <a:ext cx="527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A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119</a:t>
            </a: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46B46FCF-588A-430B-8841-AA1CB16E2305}"/>
              </a:ext>
            </a:extLst>
          </p:cNvPr>
          <p:cNvSpPr txBox="1"/>
          <p:nvPr/>
        </p:nvSpPr>
        <p:spPr>
          <a:xfrm>
            <a:off x="559243" y="4842542"/>
            <a:ext cx="7721584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lang="es-AR" sz="600" spc="-4" dirty="0">
                <a:solidFill>
                  <a:prstClr val="black"/>
                </a:solidFill>
                <a:latin typeface="Verdana"/>
                <a:cs typeface="Verdana"/>
              </a:rPr>
              <a:t>Notas: (1) Inversiones de capital a valor presente neto, descontado a una tasa del 5%. (2) La trayectoria de CP Conservadora comienza en 5 USD/tCO2 y finaliza en 40 USD/tCO2 a 2050. (3) CP Disruptivo comienza en 10 USD/tCO2 y finaliza en 77 USD/tCO2 a 2050. </a:t>
            </a:r>
            <a:r>
              <a:rPr lang="es-419" sz="600" spc="-4" dirty="0">
                <a:solidFill>
                  <a:prstClr val="black"/>
                </a:solidFill>
                <a:latin typeface="Verdana"/>
                <a:cs typeface="Verdana"/>
              </a:rPr>
              <a:t>Fuente: análisis Deloitte</a:t>
            </a:r>
            <a:endParaRPr sz="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780E69D7-B4EE-4AC3-83BE-72BFD4C0D280}"/>
              </a:ext>
            </a:extLst>
          </p:cNvPr>
          <p:cNvSpPr/>
          <p:nvPr/>
        </p:nvSpPr>
        <p:spPr>
          <a:xfrm>
            <a:off x="471068" y="1623535"/>
            <a:ext cx="3597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900" b="1" spc="-4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CAPEX Totales en Comparación al BAU</a:t>
            </a:r>
          </a:p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900" b="1" spc="-4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(miles de millones de USD)</a:t>
            </a:r>
            <a:r>
              <a:rPr lang="es-ES" sz="9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(1)</a:t>
            </a:r>
            <a:endParaRPr lang="es-ES" sz="900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22">
            <a:extLst>
              <a:ext uri="{FF2B5EF4-FFF2-40B4-BE49-F238E27FC236}">
                <a16:creationId xmlns:a16="http://schemas.microsoft.com/office/drawing/2014/main" id="{C7413FF1-B831-4AFD-B9BB-C1D1843A2F34}"/>
              </a:ext>
            </a:extLst>
          </p:cNvPr>
          <p:cNvSpPr/>
          <p:nvPr/>
        </p:nvSpPr>
        <p:spPr>
          <a:xfrm>
            <a:off x="772284" y="1430957"/>
            <a:ext cx="31432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1050" b="1" spc="-8" dirty="0">
                <a:solidFill>
                  <a:srgbClr val="51C3F9"/>
                </a:solidFill>
                <a:latin typeface="Verdana"/>
                <a:cs typeface="Verdana"/>
              </a:rPr>
              <a:t>Increased Effort </a:t>
            </a:r>
            <a:endParaRPr lang="es-ES" sz="1050" dirty="0">
              <a:solidFill>
                <a:srgbClr val="51C3F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ángulo 5">
            <a:extLst>
              <a:ext uri="{FF2B5EF4-FFF2-40B4-BE49-F238E27FC236}">
                <a16:creationId xmlns:a16="http://schemas.microsoft.com/office/drawing/2014/main" id="{B51346F5-F218-45DF-91F6-0097845E97C0}"/>
              </a:ext>
            </a:extLst>
          </p:cNvPr>
          <p:cNvSpPr/>
          <p:nvPr/>
        </p:nvSpPr>
        <p:spPr>
          <a:xfrm>
            <a:off x="4046556" y="3148768"/>
            <a:ext cx="225505" cy="3716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CuadroTexto 7">
            <a:extLst>
              <a:ext uri="{FF2B5EF4-FFF2-40B4-BE49-F238E27FC236}">
                <a16:creationId xmlns:a16="http://schemas.microsoft.com/office/drawing/2014/main" id="{8B6EEDB0-25BC-4E48-8D16-35F979CA0F2D}"/>
              </a:ext>
            </a:extLst>
          </p:cNvPr>
          <p:cNvSpPr txBox="1"/>
          <p:nvPr/>
        </p:nvSpPr>
        <p:spPr>
          <a:xfrm>
            <a:off x="4008305" y="2870361"/>
            <a:ext cx="527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A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</a:t>
            </a:r>
          </a:p>
        </p:txBody>
      </p:sp>
      <p:sp>
        <p:nvSpPr>
          <p:cNvPr id="48" name="CuadroTexto 30">
            <a:extLst>
              <a:ext uri="{FF2B5EF4-FFF2-40B4-BE49-F238E27FC236}">
                <a16:creationId xmlns:a16="http://schemas.microsoft.com/office/drawing/2014/main" id="{8C69BED8-A8BA-448B-824A-B0FF61AD5C28}"/>
              </a:ext>
            </a:extLst>
          </p:cNvPr>
          <p:cNvSpPr txBox="1"/>
          <p:nvPr/>
        </p:nvSpPr>
        <p:spPr>
          <a:xfrm rot="2052251">
            <a:off x="3757532" y="3913151"/>
            <a:ext cx="438582" cy="8929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685800">
              <a:defRPr/>
            </a:pPr>
            <a:r>
              <a:rPr lang="es-ES" sz="825" b="1" dirty="0" err="1">
                <a:solidFill>
                  <a:prstClr val="black"/>
                </a:solidFill>
                <a:latin typeface="Calibri" panose="020F0502020204030204"/>
              </a:rPr>
              <a:t>Carbon</a:t>
            </a:r>
            <a:r>
              <a:rPr lang="es-ES" sz="825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825" b="1" dirty="0" err="1">
                <a:solidFill>
                  <a:prstClr val="black"/>
                </a:solidFill>
                <a:latin typeface="Calibri" panose="020F0502020204030204"/>
              </a:rPr>
              <a:t>Pricing</a:t>
            </a:r>
            <a:r>
              <a:rPr lang="es-ES" sz="825" b="1" dirty="0">
                <a:solidFill>
                  <a:prstClr val="black"/>
                </a:solidFill>
                <a:latin typeface="Calibri" panose="020F0502020204030204"/>
              </a:rPr>
              <a:t> C </a:t>
            </a:r>
            <a:r>
              <a:rPr lang="es-ES" sz="825" b="1" baseline="30000" dirty="0">
                <a:solidFill>
                  <a:prstClr val="black"/>
                </a:solidFill>
                <a:latin typeface="Calibri" panose="020F0502020204030204"/>
              </a:rPr>
              <a:t>(2)</a:t>
            </a:r>
            <a:endParaRPr lang="es-AR" sz="82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4E751D0C-0B37-4BB3-B0A9-B840600FC86A}"/>
              </a:ext>
            </a:extLst>
          </p:cNvPr>
          <p:cNvCxnSpPr/>
          <p:nvPr/>
        </p:nvCxnSpPr>
        <p:spPr>
          <a:xfrm flipV="1">
            <a:off x="3960654" y="2153536"/>
            <a:ext cx="0" cy="1809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DFFA2E9-A089-4894-90D9-B4339491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D9BE92D-0AB3-4D31-9020-D9795941237E}" type="slidenum">
              <a:rPr lang="es-AR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 defTabSz="685800">
                <a:defRPr/>
              </a:pPr>
              <a:t>12</a:t>
            </a:fld>
            <a:endParaRPr lang="es-AR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AA69BFE-3410-4089-9DA8-FF1C89D1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483" y="1387365"/>
            <a:ext cx="4119729" cy="35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4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C0710F-537E-49F3-904F-C5DC5324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9BE92D-0AB3-4D31-9020-D9795941237E}" type="slidenum">
              <a:rPr lang="es-AR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 defTabSz="685800"/>
              <a:t>13</a:t>
            </a:fld>
            <a:endParaRPr lang="es-AR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485796" y="385231"/>
            <a:ext cx="8429625" cy="2308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0001"/>
            <a:r>
              <a:rPr lang="es-ES" b="1" dirty="0"/>
              <a:t>El modelo energético argentino al 2050: principales i</a:t>
            </a:r>
            <a:r>
              <a:rPr lang="es-AR" b="1" dirty="0" err="1"/>
              <a:t>ndicadores</a:t>
            </a:r>
            <a:r>
              <a:rPr lang="es-AR" b="1" dirty="0"/>
              <a:t> </a:t>
            </a:r>
            <a:endParaRPr dirty="0">
              <a:solidFill>
                <a:srgbClr val="565656"/>
              </a:solidFill>
            </a:endParaRPr>
          </a:p>
        </p:txBody>
      </p:sp>
      <p:sp>
        <p:nvSpPr>
          <p:cNvPr id="75" name="object 26"/>
          <p:cNvSpPr txBox="1"/>
          <p:nvPr/>
        </p:nvSpPr>
        <p:spPr>
          <a:xfrm>
            <a:off x="485796" y="4769355"/>
            <a:ext cx="8107487" cy="2301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lang="es-AR" sz="675" spc="-4" dirty="0">
                <a:solidFill>
                  <a:prstClr val="black"/>
                </a:solidFill>
                <a:latin typeface="Verdana"/>
                <a:cs typeface="Verdana"/>
              </a:rPr>
              <a:t>(1) El indicador combinado (construcción/operación) estimado por MINEM alcanza los 0,490 gCO2e, aquí se indica el indicador simple emisiones/generación.</a:t>
            </a:r>
          </a:p>
          <a:p>
            <a:pPr marL="9525" defTabSz="685800">
              <a:spcBef>
                <a:spcPts val="75"/>
              </a:spcBef>
              <a:defRPr/>
            </a:pPr>
            <a:r>
              <a:rPr lang="es-419" sz="675" spc="-4" dirty="0">
                <a:solidFill>
                  <a:prstClr val="black"/>
                </a:solidFill>
                <a:latin typeface="Verdana"/>
                <a:cs typeface="Verdana"/>
              </a:rPr>
              <a:t>Fuente: análisis Deloitte</a:t>
            </a:r>
            <a:endParaRPr sz="675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77" name="object 28"/>
          <p:cNvSpPr txBox="1"/>
          <p:nvPr/>
        </p:nvSpPr>
        <p:spPr>
          <a:xfrm>
            <a:off x="770699" y="4389170"/>
            <a:ext cx="2292861" cy="270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15716" defTabSz="685800">
              <a:lnSpc>
                <a:spcPts val="1133"/>
              </a:lnSpc>
            </a:pPr>
            <a:r>
              <a:rPr lang="es-AR" sz="900" b="1" dirty="0" err="1">
                <a:solidFill>
                  <a:srgbClr val="0020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</a:t>
            </a:r>
            <a:r>
              <a:rPr lang="es-AR" sz="900" b="1" dirty="0">
                <a:solidFill>
                  <a:srgbClr val="0020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Share y Mil. de autos eléctricos</a:t>
            </a:r>
            <a:endParaRPr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object 29"/>
          <p:cNvSpPr txBox="1"/>
          <p:nvPr/>
        </p:nvSpPr>
        <p:spPr>
          <a:xfrm>
            <a:off x="759051" y="1844150"/>
            <a:ext cx="181851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lang="es-AR" sz="900" b="1" spc="-4" dirty="0">
                <a:solidFill>
                  <a:srgbClr val="0020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Emisiones per cápita</a:t>
            </a:r>
            <a:endParaRPr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object 3"/>
          <p:cNvSpPr/>
          <p:nvPr/>
        </p:nvSpPr>
        <p:spPr>
          <a:xfrm>
            <a:off x="4428425" y="1588428"/>
            <a:ext cx="1628941" cy="3180928"/>
          </a:xfrm>
          <a:custGeom>
            <a:avLst/>
            <a:gdLst/>
            <a:ahLst/>
            <a:cxnLst/>
            <a:rect l="l" t="t" r="r" b="b"/>
            <a:pathLst>
              <a:path w="5172709" h="2571115">
                <a:moveTo>
                  <a:pt x="0" y="2570988"/>
                </a:moveTo>
                <a:lnTo>
                  <a:pt x="5172456" y="2570988"/>
                </a:lnTo>
                <a:lnTo>
                  <a:pt x="5172456" y="0"/>
                </a:lnTo>
                <a:lnTo>
                  <a:pt x="0" y="0"/>
                </a:lnTo>
                <a:lnTo>
                  <a:pt x="0" y="2570988"/>
                </a:lnTo>
                <a:close/>
              </a:path>
            </a:pathLst>
          </a:custGeom>
          <a:solidFill>
            <a:srgbClr val="D0D0CE">
              <a:alpha val="10195"/>
            </a:srgbClr>
          </a:solidFill>
        </p:spPr>
        <p:txBody>
          <a:bodyPr wrap="square" lIns="0" tIns="0" rIns="0" bIns="0" rtlCol="0"/>
          <a:lstStyle/>
          <a:p>
            <a:pPr defTabSz="685800"/>
            <a:endParaRPr sz="9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" name="object 22"/>
          <p:cNvSpPr/>
          <p:nvPr/>
        </p:nvSpPr>
        <p:spPr>
          <a:xfrm>
            <a:off x="4363178" y="1237376"/>
            <a:ext cx="1728000" cy="235140"/>
          </a:xfrm>
          <a:custGeom>
            <a:avLst/>
            <a:gdLst/>
            <a:ahLst/>
            <a:cxnLst/>
            <a:rect l="l" t="t" r="r" b="b"/>
            <a:pathLst>
              <a:path w="2798445" h="551814">
                <a:moveTo>
                  <a:pt x="2706116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39"/>
                </a:lnTo>
                <a:lnTo>
                  <a:pt x="7223" y="495538"/>
                </a:lnTo>
                <a:lnTo>
                  <a:pt x="26924" y="524763"/>
                </a:lnTo>
                <a:lnTo>
                  <a:pt x="56149" y="544464"/>
                </a:lnTo>
                <a:lnTo>
                  <a:pt x="91948" y="551688"/>
                </a:lnTo>
                <a:lnTo>
                  <a:pt x="2706116" y="551688"/>
                </a:lnTo>
                <a:lnTo>
                  <a:pt x="2741914" y="544464"/>
                </a:lnTo>
                <a:lnTo>
                  <a:pt x="2771140" y="524763"/>
                </a:lnTo>
                <a:lnTo>
                  <a:pt x="2790840" y="495538"/>
                </a:lnTo>
                <a:lnTo>
                  <a:pt x="2798064" y="459739"/>
                </a:lnTo>
                <a:lnTo>
                  <a:pt x="2798064" y="91948"/>
                </a:lnTo>
                <a:lnTo>
                  <a:pt x="2790840" y="56149"/>
                </a:lnTo>
                <a:lnTo>
                  <a:pt x="2771140" y="26924"/>
                </a:lnTo>
                <a:lnTo>
                  <a:pt x="2741914" y="7223"/>
                </a:lnTo>
                <a:lnTo>
                  <a:pt x="2706116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pPr algn="ctr" defTabSz="685800"/>
            <a:endParaRPr sz="105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object 23"/>
          <p:cNvSpPr txBox="1"/>
          <p:nvPr/>
        </p:nvSpPr>
        <p:spPr>
          <a:xfrm>
            <a:off x="4427256" y="1276665"/>
            <a:ext cx="1558472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/>
            <a:r>
              <a:rPr lang="es-AR" sz="105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Effort</a:t>
            </a:r>
            <a:endParaRPr sz="105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8" name="object 17"/>
          <p:cNvSpPr txBox="1"/>
          <p:nvPr/>
        </p:nvSpPr>
        <p:spPr>
          <a:xfrm>
            <a:off x="4530863" y="1494007"/>
            <a:ext cx="58149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34" algn="ctr" defTabSz="685800"/>
            <a:r>
              <a:rPr sz="105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2030</a:t>
            </a:r>
            <a:endParaRPr sz="10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9" name="object 35"/>
          <p:cNvSpPr txBox="1"/>
          <p:nvPr/>
        </p:nvSpPr>
        <p:spPr>
          <a:xfrm>
            <a:off x="5415105" y="1494007"/>
            <a:ext cx="58149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34" algn="ctr" defTabSz="685800"/>
            <a:r>
              <a:rPr sz="1050" b="1" spc="-4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205</a:t>
            </a:r>
            <a:r>
              <a:rPr lang="es-AR" sz="1050" b="1" spc="-4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endParaRPr sz="10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297653" y="1768718"/>
            <a:ext cx="74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6,93 tCO2e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516277" y="1765886"/>
            <a:ext cx="7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7,69 tCO2e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629574" y="4345641"/>
            <a:ext cx="445934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16%</a:t>
            </a:r>
          </a:p>
          <a:p>
            <a:pPr algn="ctr" defTabSz="685800">
              <a:spcAft>
                <a:spcPts val="450"/>
              </a:spcAft>
            </a:pPr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457681" y="4345641"/>
            <a:ext cx="482593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32%</a:t>
            </a:r>
          </a:p>
          <a:p>
            <a:pPr defTabSz="685800">
              <a:spcAft>
                <a:spcPts val="450"/>
              </a:spcAft>
            </a:pPr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7,5</a:t>
            </a:r>
          </a:p>
        </p:txBody>
      </p:sp>
      <p:sp>
        <p:nvSpPr>
          <p:cNvPr id="118" name="object 32"/>
          <p:cNvSpPr/>
          <p:nvPr/>
        </p:nvSpPr>
        <p:spPr>
          <a:xfrm>
            <a:off x="6592028" y="1237376"/>
            <a:ext cx="1728000" cy="235140"/>
          </a:xfrm>
          <a:custGeom>
            <a:avLst/>
            <a:gdLst/>
            <a:ahLst/>
            <a:cxnLst/>
            <a:rect l="l" t="t" r="r" b="b"/>
            <a:pathLst>
              <a:path w="2798445" h="550544">
                <a:moveTo>
                  <a:pt x="2706370" y="0"/>
                </a:moveTo>
                <a:lnTo>
                  <a:pt x="91694" y="0"/>
                </a:lnTo>
                <a:lnTo>
                  <a:pt x="55989" y="7201"/>
                </a:lnTo>
                <a:lnTo>
                  <a:pt x="26844" y="26844"/>
                </a:lnTo>
                <a:lnTo>
                  <a:pt x="7201" y="55989"/>
                </a:lnTo>
                <a:lnTo>
                  <a:pt x="0" y="91694"/>
                </a:lnTo>
                <a:lnTo>
                  <a:pt x="0" y="458470"/>
                </a:lnTo>
                <a:lnTo>
                  <a:pt x="7201" y="494174"/>
                </a:lnTo>
                <a:lnTo>
                  <a:pt x="26844" y="523319"/>
                </a:lnTo>
                <a:lnTo>
                  <a:pt x="55989" y="542962"/>
                </a:lnTo>
                <a:lnTo>
                  <a:pt x="91694" y="550163"/>
                </a:lnTo>
                <a:lnTo>
                  <a:pt x="2706370" y="550163"/>
                </a:lnTo>
                <a:lnTo>
                  <a:pt x="2742074" y="542962"/>
                </a:lnTo>
                <a:lnTo>
                  <a:pt x="2771219" y="523319"/>
                </a:lnTo>
                <a:lnTo>
                  <a:pt x="2790862" y="494174"/>
                </a:lnTo>
                <a:lnTo>
                  <a:pt x="2798064" y="458470"/>
                </a:lnTo>
                <a:lnTo>
                  <a:pt x="2798064" y="91694"/>
                </a:lnTo>
                <a:lnTo>
                  <a:pt x="2790862" y="55989"/>
                </a:lnTo>
                <a:lnTo>
                  <a:pt x="2771219" y="26844"/>
                </a:lnTo>
                <a:lnTo>
                  <a:pt x="2742074" y="7201"/>
                </a:lnTo>
                <a:lnTo>
                  <a:pt x="270637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 defTabSz="685800"/>
            <a:endParaRPr sz="105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9" name="object 3"/>
          <p:cNvSpPr/>
          <p:nvPr/>
        </p:nvSpPr>
        <p:spPr>
          <a:xfrm>
            <a:off x="6622977" y="1588428"/>
            <a:ext cx="1659397" cy="3180928"/>
          </a:xfrm>
          <a:custGeom>
            <a:avLst/>
            <a:gdLst/>
            <a:ahLst/>
            <a:cxnLst/>
            <a:rect l="l" t="t" r="r" b="b"/>
            <a:pathLst>
              <a:path w="5172709" h="2571115">
                <a:moveTo>
                  <a:pt x="0" y="2570988"/>
                </a:moveTo>
                <a:lnTo>
                  <a:pt x="5172456" y="2570988"/>
                </a:lnTo>
                <a:lnTo>
                  <a:pt x="5172456" y="0"/>
                </a:lnTo>
                <a:lnTo>
                  <a:pt x="0" y="0"/>
                </a:lnTo>
                <a:lnTo>
                  <a:pt x="0" y="2570988"/>
                </a:lnTo>
                <a:close/>
              </a:path>
            </a:pathLst>
          </a:custGeom>
          <a:solidFill>
            <a:srgbClr val="D0D0CE">
              <a:alpha val="10195"/>
            </a:srgbClr>
          </a:solidFill>
        </p:spPr>
        <p:txBody>
          <a:bodyPr wrap="square" lIns="0" tIns="0" rIns="0" bIns="0" rtlCol="0"/>
          <a:lstStyle/>
          <a:p>
            <a:pPr defTabSz="685800"/>
            <a:endParaRPr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0" name="object 17"/>
          <p:cNvSpPr txBox="1"/>
          <p:nvPr/>
        </p:nvSpPr>
        <p:spPr>
          <a:xfrm>
            <a:off x="6697787" y="1490709"/>
            <a:ext cx="581979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34" algn="ctr" defTabSz="685800"/>
            <a:r>
              <a:rPr sz="105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2030</a:t>
            </a:r>
            <a:endParaRPr sz="10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1" name="object 35"/>
          <p:cNvSpPr txBox="1"/>
          <p:nvPr/>
        </p:nvSpPr>
        <p:spPr>
          <a:xfrm>
            <a:off x="7570505" y="1490709"/>
            <a:ext cx="581979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34" algn="ctr" defTabSz="685800"/>
            <a:r>
              <a:rPr sz="1050" b="1" spc="-4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205</a:t>
            </a:r>
            <a:r>
              <a:rPr lang="es-AR" sz="1050" b="1" spc="-4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endParaRPr sz="10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604461" y="1762588"/>
            <a:ext cx="73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5,38 tCO2e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7502407" y="1768454"/>
            <a:ext cx="75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3,26</a:t>
            </a:r>
          </a:p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tCO2e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802917" y="4333545"/>
            <a:ext cx="540133" cy="433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27%</a:t>
            </a:r>
          </a:p>
          <a:p>
            <a:pPr defTabSz="685800">
              <a:spcAft>
                <a:spcPts val="450"/>
              </a:spcAft>
            </a:pPr>
            <a:r>
              <a:rPr lang="en-US" sz="9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4,3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663718" y="4345641"/>
            <a:ext cx="453649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51%</a:t>
            </a:r>
          </a:p>
          <a:p>
            <a:pPr defTabSz="685800">
              <a:spcBef>
                <a:spcPts val="450"/>
              </a:spcBef>
              <a:spcAft>
                <a:spcPts val="450"/>
              </a:spcAft>
            </a:pPr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14,5</a:t>
            </a:r>
          </a:p>
        </p:txBody>
      </p:sp>
      <p:sp>
        <p:nvSpPr>
          <p:cNvPr id="127" name="object 22"/>
          <p:cNvSpPr/>
          <p:nvPr/>
        </p:nvSpPr>
        <p:spPr>
          <a:xfrm>
            <a:off x="3083955" y="1241852"/>
            <a:ext cx="930668" cy="235140"/>
          </a:xfrm>
          <a:custGeom>
            <a:avLst/>
            <a:gdLst/>
            <a:ahLst/>
            <a:cxnLst/>
            <a:rect l="l" t="t" r="r" b="b"/>
            <a:pathLst>
              <a:path w="2798445" h="551814">
                <a:moveTo>
                  <a:pt x="2706116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39"/>
                </a:lnTo>
                <a:lnTo>
                  <a:pt x="7223" y="495538"/>
                </a:lnTo>
                <a:lnTo>
                  <a:pt x="26924" y="524763"/>
                </a:lnTo>
                <a:lnTo>
                  <a:pt x="56149" y="544464"/>
                </a:lnTo>
                <a:lnTo>
                  <a:pt x="91948" y="551688"/>
                </a:lnTo>
                <a:lnTo>
                  <a:pt x="2706116" y="551688"/>
                </a:lnTo>
                <a:lnTo>
                  <a:pt x="2741914" y="544464"/>
                </a:lnTo>
                <a:lnTo>
                  <a:pt x="2771140" y="524763"/>
                </a:lnTo>
                <a:lnTo>
                  <a:pt x="2790840" y="495538"/>
                </a:lnTo>
                <a:lnTo>
                  <a:pt x="2798064" y="459739"/>
                </a:lnTo>
                <a:lnTo>
                  <a:pt x="2798064" y="91948"/>
                </a:lnTo>
                <a:lnTo>
                  <a:pt x="2790840" y="56149"/>
                </a:lnTo>
                <a:lnTo>
                  <a:pt x="2771140" y="26924"/>
                </a:lnTo>
                <a:lnTo>
                  <a:pt x="2741914" y="7223"/>
                </a:lnTo>
                <a:lnTo>
                  <a:pt x="2706116" y="0"/>
                </a:lnTo>
                <a:close/>
              </a:path>
            </a:pathLst>
          </a:custGeom>
          <a:solidFill>
            <a:srgbClr val="ACADAF"/>
          </a:solidFill>
        </p:spPr>
        <p:txBody>
          <a:bodyPr wrap="square" lIns="0" tIns="0" rIns="0" bIns="0" rtlCol="0" anchor="ctr"/>
          <a:lstStyle/>
          <a:p>
            <a:pPr algn="ctr" defTabSz="685800">
              <a:defRPr/>
            </a:pPr>
            <a:r>
              <a:rPr lang="es-419" sz="1050" b="1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</a:t>
            </a:r>
            <a:endParaRPr sz="1050" b="1" kern="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8" name="object 3"/>
          <p:cNvSpPr/>
          <p:nvPr/>
        </p:nvSpPr>
        <p:spPr>
          <a:xfrm>
            <a:off x="3090883" y="1583989"/>
            <a:ext cx="936323" cy="3180928"/>
          </a:xfrm>
          <a:custGeom>
            <a:avLst/>
            <a:gdLst/>
            <a:ahLst/>
            <a:cxnLst/>
            <a:rect l="l" t="t" r="r" b="b"/>
            <a:pathLst>
              <a:path w="5172709" h="2571115">
                <a:moveTo>
                  <a:pt x="0" y="2570988"/>
                </a:moveTo>
                <a:lnTo>
                  <a:pt x="5172456" y="2570988"/>
                </a:lnTo>
                <a:lnTo>
                  <a:pt x="5172456" y="0"/>
                </a:lnTo>
                <a:lnTo>
                  <a:pt x="0" y="0"/>
                </a:lnTo>
                <a:lnTo>
                  <a:pt x="0" y="2570988"/>
                </a:lnTo>
                <a:close/>
              </a:path>
            </a:pathLst>
          </a:custGeom>
          <a:solidFill>
            <a:srgbClr val="D0D0CE">
              <a:alpha val="10195"/>
            </a:srgbClr>
          </a:solidFill>
        </p:spPr>
        <p:txBody>
          <a:bodyPr wrap="square" lIns="0" tIns="0" rIns="0" bIns="0" rtlCol="0"/>
          <a:lstStyle/>
          <a:p>
            <a:pPr defTabSz="685800"/>
            <a:endParaRPr sz="9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9" name="TextBox 89">
            <a:extLst>
              <a:ext uri="{FF2B5EF4-FFF2-40B4-BE49-F238E27FC236}">
                <a16:creationId xmlns:a16="http://schemas.microsoft.com/office/drawing/2014/main" id="{36C23581-BD61-4E50-9D61-034AF2763C6B}"/>
              </a:ext>
            </a:extLst>
          </p:cNvPr>
          <p:cNvSpPr txBox="1"/>
          <p:nvPr/>
        </p:nvSpPr>
        <p:spPr>
          <a:xfrm>
            <a:off x="3394362" y="4428341"/>
            <a:ext cx="445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0%</a:t>
            </a:r>
          </a:p>
        </p:txBody>
      </p:sp>
      <p:sp>
        <p:nvSpPr>
          <p:cNvPr id="130" name="TextBox 86">
            <a:extLst>
              <a:ext uri="{FF2B5EF4-FFF2-40B4-BE49-F238E27FC236}">
                <a16:creationId xmlns:a16="http://schemas.microsoft.com/office/drawing/2014/main" id="{7251CA95-BF43-4324-8CA1-2CAF4B75C77A}"/>
              </a:ext>
            </a:extLst>
          </p:cNvPr>
          <p:cNvSpPr txBox="1"/>
          <p:nvPr/>
        </p:nvSpPr>
        <p:spPr>
          <a:xfrm>
            <a:off x="3199527" y="1755346"/>
            <a:ext cx="7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8,44 tCO2e</a:t>
            </a:r>
          </a:p>
        </p:txBody>
      </p:sp>
      <p:sp>
        <p:nvSpPr>
          <p:cNvPr id="131" name="object 27">
            <a:extLst>
              <a:ext uri="{FF2B5EF4-FFF2-40B4-BE49-F238E27FC236}">
                <a16:creationId xmlns:a16="http://schemas.microsoft.com/office/drawing/2014/main" id="{8E5D6D21-FFAA-4AB5-8573-69849C6FBEB1}"/>
              </a:ext>
            </a:extLst>
          </p:cNvPr>
          <p:cNvSpPr txBox="1"/>
          <p:nvPr/>
        </p:nvSpPr>
        <p:spPr>
          <a:xfrm>
            <a:off x="772780" y="3677432"/>
            <a:ext cx="2338176" cy="270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-476" defTabSz="685800">
              <a:lnSpc>
                <a:spcPts val="1133"/>
              </a:lnSpc>
            </a:pPr>
            <a:r>
              <a:rPr lang="es-AR" sz="900" b="1" spc="-4" dirty="0">
                <a:solidFill>
                  <a:srgbClr val="0020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Generación energías renovables (sin hidro/ con hidro y cogen.)</a:t>
            </a:r>
            <a:endParaRPr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2" name="TextBox 81">
            <a:extLst>
              <a:ext uri="{FF2B5EF4-FFF2-40B4-BE49-F238E27FC236}">
                <a16:creationId xmlns:a16="http://schemas.microsoft.com/office/drawing/2014/main" id="{333E43F9-0980-4F36-BF6A-458709A79BCB}"/>
              </a:ext>
            </a:extLst>
          </p:cNvPr>
          <p:cNvSpPr txBox="1"/>
          <p:nvPr/>
        </p:nvSpPr>
        <p:spPr>
          <a:xfrm>
            <a:off x="3083956" y="3716639"/>
            <a:ext cx="9306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1% - 36%</a:t>
            </a:r>
            <a:endParaRPr lang="en-US" sz="9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" name="TextBox 81">
            <a:extLst>
              <a:ext uri="{FF2B5EF4-FFF2-40B4-BE49-F238E27FC236}">
                <a16:creationId xmlns:a16="http://schemas.microsoft.com/office/drawing/2014/main" id="{89242122-39BC-4B90-9D3B-CBECB2896501}"/>
              </a:ext>
            </a:extLst>
          </p:cNvPr>
          <p:cNvSpPr txBox="1"/>
          <p:nvPr/>
        </p:nvSpPr>
        <p:spPr>
          <a:xfrm>
            <a:off x="4323643" y="3712463"/>
            <a:ext cx="1004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38% - 76%</a:t>
            </a:r>
          </a:p>
        </p:txBody>
      </p:sp>
      <p:sp>
        <p:nvSpPr>
          <p:cNvPr id="134" name="TextBox 81">
            <a:extLst>
              <a:ext uri="{FF2B5EF4-FFF2-40B4-BE49-F238E27FC236}">
                <a16:creationId xmlns:a16="http://schemas.microsoft.com/office/drawing/2014/main" id="{A1F9B2B9-74D9-44A7-BF5E-74C959243974}"/>
              </a:ext>
            </a:extLst>
          </p:cNvPr>
          <p:cNvSpPr txBox="1"/>
          <p:nvPr/>
        </p:nvSpPr>
        <p:spPr>
          <a:xfrm>
            <a:off x="5084946" y="3712463"/>
            <a:ext cx="11033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49% - 82%</a:t>
            </a:r>
          </a:p>
        </p:txBody>
      </p:sp>
      <p:sp>
        <p:nvSpPr>
          <p:cNvPr id="148" name="TextBox 81">
            <a:extLst>
              <a:ext uri="{FF2B5EF4-FFF2-40B4-BE49-F238E27FC236}">
                <a16:creationId xmlns:a16="http://schemas.microsoft.com/office/drawing/2014/main" id="{10F58E2E-71EB-4BC5-8362-13F2C40D5E01}"/>
              </a:ext>
            </a:extLst>
          </p:cNvPr>
          <p:cNvSpPr txBox="1"/>
          <p:nvPr/>
        </p:nvSpPr>
        <p:spPr>
          <a:xfrm>
            <a:off x="6563784" y="3721745"/>
            <a:ext cx="92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48% - 82%</a:t>
            </a:r>
          </a:p>
        </p:txBody>
      </p:sp>
      <p:sp>
        <p:nvSpPr>
          <p:cNvPr id="149" name="TextBox 81">
            <a:extLst>
              <a:ext uri="{FF2B5EF4-FFF2-40B4-BE49-F238E27FC236}">
                <a16:creationId xmlns:a16="http://schemas.microsoft.com/office/drawing/2014/main" id="{12E7B4DB-701B-4EA3-BD1B-1B08EB4947E0}"/>
              </a:ext>
            </a:extLst>
          </p:cNvPr>
          <p:cNvSpPr txBox="1"/>
          <p:nvPr/>
        </p:nvSpPr>
        <p:spPr>
          <a:xfrm>
            <a:off x="7379434" y="3716640"/>
            <a:ext cx="89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61% - 91%</a:t>
            </a:r>
          </a:p>
        </p:txBody>
      </p:sp>
      <p:sp>
        <p:nvSpPr>
          <p:cNvPr id="150" name="CuadroTexto 9">
            <a:extLst>
              <a:ext uri="{FF2B5EF4-FFF2-40B4-BE49-F238E27FC236}">
                <a16:creationId xmlns:a16="http://schemas.microsoft.com/office/drawing/2014/main" id="{FCD8EC85-5308-4672-B5E4-45DE925DCB15}"/>
              </a:ext>
            </a:extLst>
          </p:cNvPr>
          <p:cNvSpPr txBox="1"/>
          <p:nvPr/>
        </p:nvSpPr>
        <p:spPr>
          <a:xfrm>
            <a:off x="815230" y="4083849"/>
            <a:ext cx="22250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AR" sz="900" b="1" spc="-4" dirty="0">
                <a:solidFill>
                  <a:srgbClr val="0020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Emisiones/kWh</a:t>
            </a:r>
          </a:p>
        </p:txBody>
      </p:sp>
      <p:sp>
        <p:nvSpPr>
          <p:cNvPr id="151" name="TextBox 86">
            <a:extLst>
              <a:ext uri="{FF2B5EF4-FFF2-40B4-BE49-F238E27FC236}">
                <a16:creationId xmlns:a16="http://schemas.microsoft.com/office/drawing/2014/main" id="{DBA942E8-DD1F-4EC2-9347-59A8FCD51008}"/>
              </a:ext>
            </a:extLst>
          </p:cNvPr>
          <p:cNvSpPr txBox="1"/>
          <p:nvPr/>
        </p:nvSpPr>
        <p:spPr>
          <a:xfrm>
            <a:off x="3214311" y="4016801"/>
            <a:ext cx="7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0,341</a:t>
            </a:r>
            <a:r>
              <a:rPr lang="en-US" sz="900" b="1" baseline="30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(1)</a:t>
            </a:r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gCO2e</a:t>
            </a:r>
          </a:p>
        </p:txBody>
      </p:sp>
      <p:sp>
        <p:nvSpPr>
          <p:cNvPr id="152" name="TextBox 86">
            <a:extLst>
              <a:ext uri="{FF2B5EF4-FFF2-40B4-BE49-F238E27FC236}">
                <a16:creationId xmlns:a16="http://schemas.microsoft.com/office/drawing/2014/main" id="{69744300-ED4B-4A06-8F18-7642ACEAA1F6}"/>
              </a:ext>
            </a:extLst>
          </p:cNvPr>
          <p:cNvSpPr txBox="1"/>
          <p:nvPr/>
        </p:nvSpPr>
        <p:spPr>
          <a:xfrm>
            <a:off x="4546127" y="4006427"/>
            <a:ext cx="7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0,086</a:t>
            </a:r>
          </a:p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gCO2e</a:t>
            </a:r>
          </a:p>
        </p:txBody>
      </p:sp>
      <p:sp>
        <p:nvSpPr>
          <p:cNvPr id="153" name="TextBox 86">
            <a:extLst>
              <a:ext uri="{FF2B5EF4-FFF2-40B4-BE49-F238E27FC236}">
                <a16:creationId xmlns:a16="http://schemas.microsoft.com/office/drawing/2014/main" id="{20C072AF-D486-44E4-B976-DDFAD2A9E4F0}"/>
              </a:ext>
            </a:extLst>
          </p:cNvPr>
          <p:cNvSpPr txBox="1"/>
          <p:nvPr/>
        </p:nvSpPr>
        <p:spPr>
          <a:xfrm>
            <a:off x="5319377" y="4018523"/>
            <a:ext cx="7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0,061 gCO2e</a:t>
            </a:r>
          </a:p>
        </p:txBody>
      </p:sp>
      <p:sp>
        <p:nvSpPr>
          <p:cNvPr id="154" name="TextBox 86">
            <a:extLst>
              <a:ext uri="{FF2B5EF4-FFF2-40B4-BE49-F238E27FC236}">
                <a16:creationId xmlns:a16="http://schemas.microsoft.com/office/drawing/2014/main" id="{C68EFF09-74C6-40C4-87E6-E8AA797B8563}"/>
              </a:ext>
            </a:extLst>
          </p:cNvPr>
          <p:cNvSpPr txBox="1"/>
          <p:nvPr/>
        </p:nvSpPr>
        <p:spPr>
          <a:xfrm>
            <a:off x="6618939" y="4020685"/>
            <a:ext cx="7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0,069 gCO2e</a:t>
            </a:r>
          </a:p>
        </p:txBody>
      </p:sp>
      <p:sp>
        <p:nvSpPr>
          <p:cNvPr id="155" name="TextBox 86">
            <a:extLst>
              <a:ext uri="{FF2B5EF4-FFF2-40B4-BE49-F238E27FC236}">
                <a16:creationId xmlns:a16="http://schemas.microsoft.com/office/drawing/2014/main" id="{F11F9474-C034-46B8-9109-CBB15AC4A190}"/>
              </a:ext>
            </a:extLst>
          </p:cNvPr>
          <p:cNvSpPr txBox="1"/>
          <p:nvPr/>
        </p:nvSpPr>
        <p:spPr>
          <a:xfrm>
            <a:off x="7502407" y="4024808"/>
            <a:ext cx="7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0,035 gCO2e</a:t>
            </a:r>
          </a:p>
        </p:txBody>
      </p:sp>
      <p:sp>
        <p:nvSpPr>
          <p:cNvPr id="156" name="object 27">
            <a:extLst>
              <a:ext uri="{FF2B5EF4-FFF2-40B4-BE49-F238E27FC236}">
                <a16:creationId xmlns:a16="http://schemas.microsoft.com/office/drawing/2014/main" id="{AF490A41-80AF-448F-A5FC-3C792F98A6DB}"/>
              </a:ext>
            </a:extLst>
          </p:cNvPr>
          <p:cNvSpPr txBox="1"/>
          <p:nvPr/>
        </p:nvSpPr>
        <p:spPr>
          <a:xfrm>
            <a:off x="770699" y="3335995"/>
            <a:ext cx="2291424" cy="129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-476" defTabSz="685800">
              <a:lnSpc>
                <a:spcPts val="1133"/>
              </a:lnSpc>
            </a:pPr>
            <a:r>
              <a:rPr lang="es-AR" sz="900" b="1" spc="-4" dirty="0">
                <a:solidFill>
                  <a:srgbClr val="0020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Electrificación de usos finales</a:t>
            </a:r>
            <a:endParaRPr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7" name="TextBox 81">
            <a:extLst>
              <a:ext uri="{FF2B5EF4-FFF2-40B4-BE49-F238E27FC236}">
                <a16:creationId xmlns:a16="http://schemas.microsoft.com/office/drawing/2014/main" id="{5E5694CC-2336-448D-9079-4D2F5A2C5125}"/>
              </a:ext>
            </a:extLst>
          </p:cNvPr>
          <p:cNvSpPr txBox="1"/>
          <p:nvPr/>
        </p:nvSpPr>
        <p:spPr>
          <a:xfrm>
            <a:off x="3274726" y="3311600"/>
            <a:ext cx="526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19%</a:t>
            </a:r>
          </a:p>
        </p:txBody>
      </p:sp>
      <p:sp>
        <p:nvSpPr>
          <p:cNvPr id="158" name="TextBox 81">
            <a:extLst>
              <a:ext uri="{FF2B5EF4-FFF2-40B4-BE49-F238E27FC236}">
                <a16:creationId xmlns:a16="http://schemas.microsoft.com/office/drawing/2014/main" id="{866AA18D-7128-40CB-876F-484E14B13CB7}"/>
              </a:ext>
            </a:extLst>
          </p:cNvPr>
          <p:cNvSpPr txBox="1"/>
          <p:nvPr/>
        </p:nvSpPr>
        <p:spPr>
          <a:xfrm>
            <a:off x="4633989" y="3328500"/>
            <a:ext cx="526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25%</a:t>
            </a:r>
          </a:p>
        </p:txBody>
      </p:sp>
      <p:sp>
        <p:nvSpPr>
          <p:cNvPr id="159" name="TextBox 81">
            <a:extLst>
              <a:ext uri="{FF2B5EF4-FFF2-40B4-BE49-F238E27FC236}">
                <a16:creationId xmlns:a16="http://schemas.microsoft.com/office/drawing/2014/main" id="{EAB953C6-EC74-4A7C-A329-5020584C4AD8}"/>
              </a:ext>
            </a:extLst>
          </p:cNvPr>
          <p:cNvSpPr txBox="1"/>
          <p:nvPr/>
        </p:nvSpPr>
        <p:spPr>
          <a:xfrm>
            <a:off x="5434089" y="3328500"/>
            <a:ext cx="526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33%</a:t>
            </a:r>
          </a:p>
        </p:txBody>
      </p:sp>
      <p:sp>
        <p:nvSpPr>
          <p:cNvPr id="160" name="TextBox 81">
            <a:extLst>
              <a:ext uri="{FF2B5EF4-FFF2-40B4-BE49-F238E27FC236}">
                <a16:creationId xmlns:a16="http://schemas.microsoft.com/office/drawing/2014/main" id="{FA7EE39E-0B73-4EEC-9509-8BE1DB628FC1}"/>
              </a:ext>
            </a:extLst>
          </p:cNvPr>
          <p:cNvSpPr txBox="1"/>
          <p:nvPr/>
        </p:nvSpPr>
        <p:spPr>
          <a:xfrm>
            <a:off x="6805689" y="3311600"/>
            <a:ext cx="526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31%</a:t>
            </a:r>
          </a:p>
        </p:txBody>
      </p:sp>
      <p:sp>
        <p:nvSpPr>
          <p:cNvPr id="161" name="TextBox 81">
            <a:extLst>
              <a:ext uri="{FF2B5EF4-FFF2-40B4-BE49-F238E27FC236}">
                <a16:creationId xmlns:a16="http://schemas.microsoft.com/office/drawing/2014/main" id="{BBBB64D9-9AC0-48F9-AC09-469A65784449}"/>
              </a:ext>
            </a:extLst>
          </p:cNvPr>
          <p:cNvSpPr txBox="1"/>
          <p:nvPr/>
        </p:nvSpPr>
        <p:spPr>
          <a:xfrm>
            <a:off x="7664034" y="3327039"/>
            <a:ext cx="526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51%</a:t>
            </a:r>
          </a:p>
        </p:txBody>
      </p:sp>
      <p:sp>
        <p:nvSpPr>
          <p:cNvPr id="162" name="object 27"/>
          <p:cNvSpPr txBox="1"/>
          <p:nvPr/>
        </p:nvSpPr>
        <p:spPr>
          <a:xfrm>
            <a:off x="770700" y="2545599"/>
            <a:ext cx="2622358" cy="129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-476" defTabSz="685800">
              <a:lnSpc>
                <a:spcPts val="1133"/>
              </a:lnSpc>
            </a:pPr>
            <a:r>
              <a:rPr lang="es-AR" sz="900" b="1" spc="-4" dirty="0">
                <a:solidFill>
                  <a:srgbClr val="0020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Intensidad  energética per cápita</a:t>
            </a:r>
            <a:endParaRPr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" name="TextBox 81">
            <a:extLst>
              <a:ext uri="{FF2B5EF4-FFF2-40B4-BE49-F238E27FC236}">
                <a16:creationId xmlns:a16="http://schemas.microsoft.com/office/drawing/2014/main" id="{608205A4-EB76-4C15-A15B-AC2FCF292275}"/>
              </a:ext>
            </a:extLst>
          </p:cNvPr>
          <p:cNvSpPr txBox="1"/>
          <p:nvPr/>
        </p:nvSpPr>
        <p:spPr>
          <a:xfrm>
            <a:off x="3252202" y="2470272"/>
            <a:ext cx="52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1,31 </a:t>
            </a:r>
          </a:p>
          <a:p>
            <a:pPr algn="ctr" defTabSz="685800"/>
            <a:r>
              <a:rPr lang="en-US" sz="9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</a:t>
            </a:r>
            <a:endParaRPr lang="en-US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4" name="object 23">
            <a:extLst>
              <a:ext uri="{FF2B5EF4-FFF2-40B4-BE49-F238E27FC236}">
                <a16:creationId xmlns:a16="http://schemas.microsoft.com/office/drawing/2014/main" id="{CFF98989-984E-467C-B1BC-6E647F133035}"/>
              </a:ext>
            </a:extLst>
          </p:cNvPr>
          <p:cNvSpPr txBox="1"/>
          <p:nvPr/>
        </p:nvSpPr>
        <p:spPr>
          <a:xfrm>
            <a:off x="6697788" y="1276665"/>
            <a:ext cx="1558472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/>
            <a:r>
              <a:rPr lang="es-AR" sz="105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 Disruptive</a:t>
            </a:r>
            <a:endParaRPr sz="105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5" name="object 29">
            <a:extLst>
              <a:ext uri="{FF2B5EF4-FFF2-40B4-BE49-F238E27FC236}">
                <a16:creationId xmlns:a16="http://schemas.microsoft.com/office/drawing/2014/main" id="{177EFDBE-FB7F-48A7-8179-5DA2BB9D975A}"/>
              </a:ext>
            </a:extLst>
          </p:cNvPr>
          <p:cNvSpPr txBox="1"/>
          <p:nvPr/>
        </p:nvSpPr>
        <p:spPr>
          <a:xfrm>
            <a:off x="770700" y="2224342"/>
            <a:ext cx="226362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lang="es-AR" sz="900" b="1" spc="-4" dirty="0">
                <a:solidFill>
                  <a:srgbClr val="0020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Emisiones por Mill. USD del PBI</a:t>
            </a:r>
            <a:endParaRPr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6" name="TextBox 86">
            <a:extLst>
              <a:ext uri="{FF2B5EF4-FFF2-40B4-BE49-F238E27FC236}">
                <a16:creationId xmlns:a16="http://schemas.microsoft.com/office/drawing/2014/main" id="{F976CC63-2984-40D3-B770-203C2104DB92}"/>
              </a:ext>
            </a:extLst>
          </p:cNvPr>
          <p:cNvSpPr txBox="1"/>
          <p:nvPr/>
        </p:nvSpPr>
        <p:spPr>
          <a:xfrm>
            <a:off x="3195170" y="2133879"/>
            <a:ext cx="7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689</a:t>
            </a:r>
          </a:p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tCO2e</a:t>
            </a:r>
          </a:p>
        </p:txBody>
      </p:sp>
      <p:sp>
        <p:nvSpPr>
          <p:cNvPr id="167" name="object 27">
            <a:extLst>
              <a:ext uri="{FF2B5EF4-FFF2-40B4-BE49-F238E27FC236}">
                <a16:creationId xmlns:a16="http://schemas.microsoft.com/office/drawing/2014/main" id="{D1350001-C9EE-49FA-B716-25F8DBC90691}"/>
              </a:ext>
            </a:extLst>
          </p:cNvPr>
          <p:cNvSpPr txBox="1"/>
          <p:nvPr/>
        </p:nvSpPr>
        <p:spPr>
          <a:xfrm>
            <a:off x="770699" y="2882834"/>
            <a:ext cx="2393552" cy="270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-476" defTabSz="685800">
              <a:lnSpc>
                <a:spcPts val="1133"/>
              </a:lnSpc>
            </a:pPr>
            <a:r>
              <a:rPr lang="es-AR" sz="900" b="1" spc="-4" dirty="0">
                <a:solidFill>
                  <a:srgbClr val="0020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Intensidad energética por Mill. USD del PBI</a:t>
            </a:r>
            <a:endParaRPr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8" name="TextBox 86">
            <a:extLst>
              <a:ext uri="{FF2B5EF4-FFF2-40B4-BE49-F238E27FC236}">
                <a16:creationId xmlns:a16="http://schemas.microsoft.com/office/drawing/2014/main" id="{323E75B8-AF12-4B32-8DD0-EA5F1C81E665}"/>
              </a:ext>
            </a:extLst>
          </p:cNvPr>
          <p:cNvSpPr txBox="1"/>
          <p:nvPr/>
        </p:nvSpPr>
        <p:spPr>
          <a:xfrm>
            <a:off x="4489112" y="2133353"/>
            <a:ext cx="7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451</a:t>
            </a:r>
          </a:p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tCO2e</a:t>
            </a:r>
          </a:p>
        </p:txBody>
      </p:sp>
      <p:sp>
        <p:nvSpPr>
          <p:cNvPr id="169" name="TextBox 86">
            <a:extLst>
              <a:ext uri="{FF2B5EF4-FFF2-40B4-BE49-F238E27FC236}">
                <a16:creationId xmlns:a16="http://schemas.microsoft.com/office/drawing/2014/main" id="{B477AEAD-299E-4967-8AFE-4167FBF6D735}"/>
              </a:ext>
            </a:extLst>
          </p:cNvPr>
          <p:cNvSpPr txBox="1"/>
          <p:nvPr/>
        </p:nvSpPr>
        <p:spPr>
          <a:xfrm>
            <a:off x="5304393" y="2133353"/>
            <a:ext cx="7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251</a:t>
            </a:r>
          </a:p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tCO2e</a:t>
            </a:r>
          </a:p>
        </p:txBody>
      </p:sp>
      <p:sp>
        <p:nvSpPr>
          <p:cNvPr id="170" name="TextBox 86">
            <a:extLst>
              <a:ext uri="{FF2B5EF4-FFF2-40B4-BE49-F238E27FC236}">
                <a16:creationId xmlns:a16="http://schemas.microsoft.com/office/drawing/2014/main" id="{F8053463-0633-46E9-9330-D0DEECF43E20}"/>
              </a:ext>
            </a:extLst>
          </p:cNvPr>
          <p:cNvSpPr txBox="1"/>
          <p:nvPr/>
        </p:nvSpPr>
        <p:spPr>
          <a:xfrm>
            <a:off x="6613338" y="2133353"/>
            <a:ext cx="7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315</a:t>
            </a:r>
          </a:p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tCO2e</a:t>
            </a:r>
          </a:p>
        </p:txBody>
      </p:sp>
      <p:sp>
        <p:nvSpPr>
          <p:cNvPr id="171" name="TextBox 86">
            <a:extLst>
              <a:ext uri="{FF2B5EF4-FFF2-40B4-BE49-F238E27FC236}">
                <a16:creationId xmlns:a16="http://schemas.microsoft.com/office/drawing/2014/main" id="{CA7CD4B7-011A-48B4-B7A9-D5CAAD3A5E3C}"/>
              </a:ext>
            </a:extLst>
          </p:cNvPr>
          <p:cNvSpPr txBox="1"/>
          <p:nvPr/>
        </p:nvSpPr>
        <p:spPr>
          <a:xfrm>
            <a:off x="7504125" y="2133353"/>
            <a:ext cx="7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118</a:t>
            </a:r>
          </a:p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tCO2e</a:t>
            </a:r>
          </a:p>
        </p:txBody>
      </p:sp>
      <p:sp>
        <p:nvSpPr>
          <p:cNvPr id="172" name="TextBox 81">
            <a:extLst>
              <a:ext uri="{FF2B5EF4-FFF2-40B4-BE49-F238E27FC236}">
                <a16:creationId xmlns:a16="http://schemas.microsoft.com/office/drawing/2014/main" id="{D5B96615-DD53-4091-A766-AE5B8ADC8927}"/>
              </a:ext>
            </a:extLst>
          </p:cNvPr>
          <p:cNvSpPr txBox="1"/>
          <p:nvPr/>
        </p:nvSpPr>
        <p:spPr>
          <a:xfrm>
            <a:off x="4592610" y="2470272"/>
            <a:ext cx="52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1,40 </a:t>
            </a:r>
          </a:p>
          <a:p>
            <a:pPr algn="ctr" defTabSz="685800"/>
            <a:r>
              <a:rPr lang="en-US" sz="9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</a:t>
            </a:r>
            <a:endParaRPr lang="en-US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3" name="TextBox 81">
            <a:extLst>
              <a:ext uri="{FF2B5EF4-FFF2-40B4-BE49-F238E27FC236}">
                <a16:creationId xmlns:a16="http://schemas.microsoft.com/office/drawing/2014/main" id="{1972D8A0-3572-4DEE-A39C-400074C5A964}"/>
              </a:ext>
            </a:extLst>
          </p:cNvPr>
          <p:cNvSpPr txBox="1"/>
          <p:nvPr/>
        </p:nvSpPr>
        <p:spPr>
          <a:xfrm>
            <a:off x="5391183" y="2470272"/>
            <a:ext cx="52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1,62 </a:t>
            </a:r>
          </a:p>
          <a:p>
            <a:pPr algn="ctr" defTabSz="685800"/>
            <a:r>
              <a:rPr lang="en-US" sz="9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</a:t>
            </a:r>
            <a:endParaRPr lang="en-US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" name="TextBox 81">
            <a:extLst>
              <a:ext uri="{FF2B5EF4-FFF2-40B4-BE49-F238E27FC236}">
                <a16:creationId xmlns:a16="http://schemas.microsoft.com/office/drawing/2014/main" id="{0A6EF029-115F-4AB2-8425-A4FA040ACFFB}"/>
              </a:ext>
            </a:extLst>
          </p:cNvPr>
          <p:cNvSpPr txBox="1"/>
          <p:nvPr/>
        </p:nvSpPr>
        <p:spPr>
          <a:xfrm>
            <a:off x="6730708" y="2470272"/>
            <a:ext cx="52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1,24 </a:t>
            </a:r>
          </a:p>
          <a:p>
            <a:pPr algn="ctr" defTabSz="685800"/>
            <a:r>
              <a:rPr lang="en-US" sz="9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</a:t>
            </a:r>
            <a:endParaRPr lang="en-US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5" name="TextBox 81">
            <a:extLst>
              <a:ext uri="{FF2B5EF4-FFF2-40B4-BE49-F238E27FC236}">
                <a16:creationId xmlns:a16="http://schemas.microsoft.com/office/drawing/2014/main" id="{882868C6-3FAE-449D-8A46-797D6F961D3B}"/>
              </a:ext>
            </a:extLst>
          </p:cNvPr>
          <p:cNvSpPr txBox="1"/>
          <p:nvPr/>
        </p:nvSpPr>
        <p:spPr>
          <a:xfrm>
            <a:off x="7582836" y="2470272"/>
            <a:ext cx="52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1,17 </a:t>
            </a:r>
          </a:p>
          <a:p>
            <a:pPr algn="ctr" defTabSz="685800"/>
            <a:r>
              <a:rPr lang="en-US" sz="9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</a:t>
            </a:r>
            <a:endParaRPr lang="en-US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6" name="TextBox 81">
            <a:extLst>
              <a:ext uri="{FF2B5EF4-FFF2-40B4-BE49-F238E27FC236}">
                <a16:creationId xmlns:a16="http://schemas.microsoft.com/office/drawing/2014/main" id="{7898AA86-8E31-4704-8E67-120AEF940D81}"/>
              </a:ext>
            </a:extLst>
          </p:cNvPr>
          <p:cNvSpPr txBox="1"/>
          <p:nvPr/>
        </p:nvSpPr>
        <p:spPr>
          <a:xfrm>
            <a:off x="3252202" y="2863181"/>
            <a:ext cx="52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107 </a:t>
            </a:r>
          </a:p>
          <a:p>
            <a:pPr algn="ctr" defTabSz="685800"/>
            <a:r>
              <a:rPr lang="en-US" sz="9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</a:t>
            </a:r>
            <a:endParaRPr lang="en-US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7" name="TextBox 81">
            <a:extLst>
              <a:ext uri="{FF2B5EF4-FFF2-40B4-BE49-F238E27FC236}">
                <a16:creationId xmlns:a16="http://schemas.microsoft.com/office/drawing/2014/main" id="{E0D2DF38-35B5-445D-A634-57EC277EC5B7}"/>
              </a:ext>
            </a:extLst>
          </p:cNvPr>
          <p:cNvSpPr txBox="1"/>
          <p:nvPr/>
        </p:nvSpPr>
        <p:spPr>
          <a:xfrm>
            <a:off x="4592610" y="2872331"/>
            <a:ext cx="52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82 </a:t>
            </a:r>
          </a:p>
          <a:p>
            <a:pPr algn="ctr" defTabSz="685800"/>
            <a:r>
              <a:rPr lang="en-US" sz="9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</a:t>
            </a:r>
            <a:endParaRPr lang="en-US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8" name="TextBox 81">
            <a:extLst>
              <a:ext uri="{FF2B5EF4-FFF2-40B4-BE49-F238E27FC236}">
                <a16:creationId xmlns:a16="http://schemas.microsoft.com/office/drawing/2014/main" id="{982F5CF8-9BD1-494A-B01B-D1FE2AAE434B}"/>
              </a:ext>
            </a:extLst>
          </p:cNvPr>
          <p:cNvSpPr txBox="1"/>
          <p:nvPr/>
        </p:nvSpPr>
        <p:spPr>
          <a:xfrm>
            <a:off x="5391183" y="2872331"/>
            <a:ext cx="52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58 </a:t>
            </a:r>
          </a:p>
          <a:p>
            <a:pPr algn="ctr" defTabSz="685800"/>
            <a:r>
              <a:rPr lang="en-US" sz="9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</a:t>
            </a:r>
            <a:endParaRPr lang="en-US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9" name="TextBox 81">
            <a:extLst>
              <a:ext uri="{FF2B5EF4-FFF2-40B4-BE49-F238E27FC236}">
                <a16:creationId xmlns:a16="http://schemas.microsoft.com/office/drawing/2014/main" id="{CF037AC3-979C-4160-ACC4-FCDE18D12310}"/>
              </a:ext>
            </a:extLst>
          </p:cNvPr>
          <p:cNvSpPr txBox="1"/>
          <p:nvPr/>
        </p:nvSpPr>
        <p:spPr>
          <a:xfrm>
            <a:off x="6730708" y="2872331"/>
            <a:ext cx="52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73 </a:t>
            </a:r>
          </a:p>
          <a:p>
            <a:pPr algn="ctr" defTabSz="685800"/>
            <a:r>
              <a:rPr lang="en-US" sz="9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</a:t>
            </a:r>
            <a:endParaRPr lang="en-US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0" name="TextBox 81">
            <a:extLst>
              <a:ext uri="{FF2B5EF4-FFF2-40B4-BE49-F238E27FC236}">
                <a16:creationId xmlns:a16="http://schemas.microsoft.com/office/drawing/2014/main" id="{4C8645C4-6681-43A1-88F7-4A53BEB390D6}"/>
              </a:ext>
            </a:extLst>
          </p:cNvPr>
          <p:cNvSpPr txBox="1"/>
          <p:nvPr/>
        </p:nvSpPr>
        <p:spPr>
          <a:xfrm>
            <a:off x="7582836" y="2872331"/>
            <a:ext cx="52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 </a:t>
            </a:r>
          </a:p>
          <a:p>
            <a:pPr algn="ctr" defTabSz="685800"/>
            <a:r>
              <a:rPr lang="en-US" sz="9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</a:t>
            </a:r>
            <a:endParaRPr lang="en-US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744586" y="1734599"/>
            <a:ext cx="7511674" cy="36396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760440" y="2432165"/>
            <a:ext cx="7511674" cy="36396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768051" y="3233038"/>
            <a:ext cx="7511674" cy="36396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774738" y="3637232"/>
            <a:ext cx="7511674" cy="36396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5" name="Marcador de contenido 6">
            <a:extLst>
              <a:ext uri="{FF2B5EF4-FFF2-40B4-BE49-F238E27FC236}">
                <a16:creationId xmlns:a16="http://schemas.microsoft.com/office/drawing/2014/main" id="{5F781E67-60B3-4762-9AB9-8910A1586AC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46980" y="670417"/>
            <a:ext cx="8198294" cy="6453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sz="1200" i="1" dirty="0"/>
              <a:t>Con estos escenarios Argentina reduce las emisiones totales per cápita de 8,44 en 2014 a 6,93 (-18%) en 2050, o a 3,26 (-61%) en los escenarios </a:t>
            </a:r>
            <a:r>
              <a:rPr lang="es-419" sz="1200" b="1" i="1" dirty="0" err="1">
                <a:solidFill>
                  <a:srgbClr val="4EB3CF"/>
                </a:solidFill>
              </a:rPr>
              <a:t>Increased</a:t>
            </a:r>
            <a:r>
              <a:rPr lang="es-419" sz="1200" b="1" i="1" dirty="0">
                <a:solidFill>
                  <a:srgbClr val="4EB3CF"/>
                </a:solidFill>
              </a:rPr>
              <a:t> </a:t>
            </a:r>
            <a:r>
              <a:rPr lang="es-419" sz="1200" b="1" i="1" dirty="0" err="1">
                <a:solidFill>
                  <a:srgbClr val="4EB3CF"/>
                </a:solidFill>
              </a:rPr>
              <a:t>Effort</a:t>
            </a:r>
            <a:r>
              <a:rPr lang="es-419" sz="1200" b="1" i="1" dirty="0">
                <a:solidFill>
                  <a:srgbClr val="4EB3CF"/>
                </a:solidFill>
              </a:rPr>
              <a:t> </a:t>
            </a:r>
            <a:r>
              <a:rPr lang="es-419" sz="1200" i="1" dirty="0"/>
              <a:t>y </a:t>
            </a:r>
            <a:r>
              <a:rPr lang="es-419" sz="1200" b="1" i="1" dirty="0">
                <a:solidFill>
                  <a:schemeClr val="accent2"/>
                </a:solidFill>
              </a:rPr>
              <a:t>Green </a:t>
            </a:r>
            <a:r>
              <a:rPr lang="es-419" sz="1200" b="1" i="1" dirty="0" err="1">
                <a:solidFill>
                  <a:schemeClr val="accent2"/>
                </a:solidFill>
              </a:rPr>
              <a:t>Disruptive</a:t>
            </a:r>
            <a:r>
              <a:rPr lang="es-419" sz="1200" b="1" i="1" dirty="0">
                <a:solidFill>
                  <a:schemeClr val="accent2"/>
                </a:solidFill>
              </a:rPr>
              <a:t> </a:t>
            </a:r>
            <a:r>
              <a:rPr lang="es-419" sz="1200" i="1" dirty="0"/>
              <a:t>respectivamente.</a:t>
            </a:r>
            <a:endParaRPr lang="es-AR" sz="1200" i="1" dirty="0"/>
          </a:p>
        </p:txBody>
      </p:sp>
      <p:sp>
        <p:nvSpPr>
          <p:cNvPr id="70" name="Rectangle 183">
            <a:extLst>
              <a:ext uri="{FF2B5EF4-FFF2-40B4-BE49-F238E27FC236}">
                <a16:creationId xmlns:a16="http://schemas.microsoft.com/office/drawing/2014/main" id="{30A69198-A3F8-45C8-8ADB-DB1F1FA07B5F}"/>
              </a:ext>
            </a:extLst>
          </p:cNvPr>
          <p:cNvSpPr/>
          <p:nvPr/>
        </p:nvSpPr>
        <p:spPr>
          <a:xfrm>
            <a:off x="743878" y="4357857"/>
            <a:ext cx="7511674" cy="36396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64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78" grpId="0"/>
      <p:bldP spid="82" grpId="0" animBg="1"/>
      <p:bldP spid="84" grpId="0"/>
      <p:bldP spid="98" grpId="0"/>
      <p:bldP spid="99" grpId="0"/>
      <p:bldP spid="101" grpId="0"/>
      <p:bldP spid="112" grpId="0"/>
      <p:bldP spid="115" grpId="0"/>
      <p:bldP spid="116" grpId="0"/>
      <p:bldP spid="118" grpId="0" animBg="1"/>
      <p:bldP spid="120" grpId="0"/>
      <p:bldP spid="121" grpId="0"/>
      <p:bldP spid="123" grpId="0"/>
      <p:bldP spid="124" grpId="0"/>
      <p:bldP spid="125" grpId="0"/>
      <p:bldP spid="126" grpId="0"/>
      <p:bldP spid="127" grpId="0" animBg="1"/>
      <p:bldP spid="129" grpId="0"/>
      <p:bldP spid="130" grpId="0"/>
      <p:bldP spid="131" grpId="0"/>
      <p:bldP spid="132" grpId="0"/>
      <p:bldP spid="133" grpId="0"/>
      <p:bldP spid="134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 animBg="1"/>
      <p:bldP spid="182" grpId="0" animBg="1"/>
      <p:bldP spid="183" grpId="0" animBg="1"/>
      <p:bldP spid="184" grpId="0" animBg="1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lbow Connector 11"/>
          <p:cNvCxnSpPr>
            <a:cxnSpLocks/>
            <a:endCxn id="40" idx="0"/>
          </p:cNvCxnSpPr>
          <p:nvPr/>
        </p:nvCxnSpPr>
        <p:spPr>
          <a:xfrm rot="10800000">
            <a:off x="1689823" y="852702"/>
            <a:ext cx="1647496" cy="1590801"/>
          </a:xfrm>
          <a:prstGeom prst="bentConnector4">
            <a:avLst>
              <a:gd name="adj1" fmla="val 8545"/>
              <a:gd name="adj2" fmla="val 114370"/>
            </a:avLst>
          </a:prstGeom>
          <a:ln>
            <a:solidFill>
              <a:srgbClr val="A7A8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3884" y="335818"/>
            <a:ext cx="8429625" cy="2308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0001"/>
            <a:r>
              <a:rPr lang="es-ES" b="1" dirty="0"/>
              <a:t>Recomendaciones de política para una descarbonización sostenible</a:t>
            </a:r>
            <a:endParaRPr dirty="0">
              <a:solidFill>
                <a:srgbClr val="565656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209746" y="2040318"/>
            <a:ext cx="2469068" cy="1869473"/>
            <a:chOff x="5135818" y="2792692"/>
            <a:chExt cx="2133798" cy="1867370"/>
          </a:xfrm>
        </p:grpSpPr>
        <p:sp>
          <p:nvSpPr>
            <p:cNvPr id="4" name="object 3"/>
            <p:cNvSpPr/>
            <p:nvPr/>
          </p:nvSpPr>
          <p:spPr>
            <a:xfrm>
              <a:off x="5670731" y="2792692"/>
              <a:ext cx="1068270" cy="933685"/>
            </a:xfrm>
            <a:custGeom>
              <a:avLst/>
              <a:gdLst/>
              <a:ahLst/>
              <a:cxnLst/>
              <a:rect l="l" t="t" r="r" b="b"/>
              <a:pathLst>
                <a:path w="1743709" h="1746250">
                  <a:moveTo>
                    <a:pt x="234199" y="1315285"/>
                  </a:moveTo>
                  <a:lnTo>
                    <a:pt x="188007" y="1315776"/>
                  </a:lnTo>
                  <a:lnTo>
                    <a:pt x="142759" y="1326290"/>
                  </a:lnTo>
                  <a:lnTo>
                    <a:pt x="100194" y="1346777"/>
                  </a:lnTo>
                  <a:lnTo>
                    <a:pt x="62048" y="1377188"/>
                  </a:lnTo>
                  <a:lnTo>
                    <a:pt x="31024" y="1416234"/>
                  </a:lnTo>
                  <a:lnTo>
                    <a:pt x="10341" y="1459867"/>
                  </a:lnTo>
                  <a:lnTo>
                    <a:pt x="0" y="1506253"/>
                  </a:lnTo>
                  <a:lnTo>
                    <a:pt x="0" y="1553557"/>
                  </a:lnTo>
                  <a:lnTo>
                    <a:pt x="10341" y="1599943"/>
                  </a:lnTo>
                  <a:lnTo>
                    <a:pt x="31024" y="1643576"/>
                  </a:lnTo>
                  <a:lnTo>
                    <a:pt x="62048" y="1682622"/>
                  </a:lnTo>
                  <a:lnTo>
                    <a:pt x="95919" y="1710366"/>
                  </a:lnTo>
                  <a:lnTo>
                    <a:pt x="133470" y="1730168"/>
                  </a:lnTo>
                  <a:lnTo>
                    <a:pt x="173473" y="1742041"/>
                  </a:lnTo>
                  <a:lnTo>
                    <a:pt x="214702" y="1745995"/>
                  </a:lnTo>
                  <a:lnTo>
                    <a:pt x="256005" y="1742041"/>
                  </a:lnTo>
                  <a:lnTo>
                    <a:pt x="296046" y="1730168"/>
                  </a:lnTo>
                  <a:lnTo>
                    <a:pt x="333610" y="1710366"/>
                  </a:lnTo>
                  <a:lnTo>
                    <a:pt x="367483" y="1682622"/>
                  </a:lnTo>
                  <a:lnTo>
                    <a:pt x="397345" y="1645432"/>
                  </a:lnTo>
                  <a:lnTo>
                    <a:pt x="417710" y="1603974"/>
                  </a:lnTo>
                  <a:lnTo>
                    <a:pt x="428528" y="1559864"/>
                  </a:lnTo>
                  <a:lnTo>
                    <a:pt x="429752" y="1514718"/>
                  </a:lnTo>
                  <a:lnTo>
                    <a:pt x="421331" y="1470152"/>
                  </a:lnTo>
                  <a:lnTo>
                    <a:pt x="437998" y="1439380"/>
                  </a:lnTo>
                  <a:lnTo>
                    <a:pt x="462177" y="1418002"/>
                  </a:lnTo>
                  <a:lnTo>
                    <a:pt x="492572" y="1403840"/>
                  </a:lnTo>
                  <a:lnTo>
                    <a:pt x="527884" y="1394714"/>
                  </a:lnTo>
                  <a:lnTo>
                    <a:pt x="1215589" y="1394714"/>
                  </a:lnTo>
                  <a:lnTo>
                    <a:pt x="1206572" y="1359370"/>
                  </a:lnTo>
                  <a:lnTo>
                    <a:pt x="1192380" y="1329070"/>
                  </a:lnTo>
                  <a:lnTo>
                    <a:pt x="1188645" y="1324864"/>
                  </a:lnTo>
                  <a:lnTo>
                    <a:pt x="279599" y="1324864"/>
                  </a:lnTo>
                  <a:lnTo>
                    <a:pt x="234199" y="1315285"/>
                  </a:lnTo>
                  <a:close/>
                </a:path>
                <a:path w="1743709" h="1746250">
                  <a:moveTo>
                    <a:pt x="1215589" y="1394714"/>
                  </a:moveTo>
                  <a:lnTo>
                    <a:pt x="527884" y="1394714"/>
                  </a:lnTo>
                  <a:lnTo>
                    <a:pt x="871673" y="1738629"/>
                  </a:lnTo>
                  <a:lnTo>
                    <a:pt x="1215589" y="1394714"/>
                  </a:lnTo>
                  <a:close/>
                </a:path>
                <a:path w="1743709" h="1746250">
                  <a:moveTo>
                    <a:pt x="352116" y="527050"/>
                  </a:moveTo>
                  <a:lnTo>
                    <a:pt x="6168" y="872998"/>
                  </a:lnTo>
                  <a:lnTo>
                    <a:pt x="349957" y="1216914"/>
                  </a:lnTo>
                  <a:lnTo>
                    <a:pt x="342339" y="1250533"/>
                  </a:lnTo>
                  <a:lnTo>
                    <a:pt x="328923" y="1281461"/>
                  </a:lnTo>
                  <a:lnTo>
                    <a:pt x="308434" y="1307103"/>
                  </a:lnTo>
                  <a:lnTo>
                    <a:pt x="279599" y="1324864"/>
                  </a:lnTo>
                  <a:lnTo>
                    <a:pt x="1188645" y="1324864"/>
                  </a:lnTo>
                  <a:lnTo>
                    <a:pt x="1170996" y="1304986"/>
                  </a:lnTo>
                  <a:lnTo>
                    <a:pt x="1155887" y="1296835"/>
                  </a:lnTo>
                  <a:lnTo>
                    <a:pt x="1095772" y="1296835"/>
                  </a:lnTo>
                  <a:lnTo>
                    <a:pt x="1050657" y="1295612"/>
                  </a:lnTo>
                  <a:lnTo>
                    <a:pt x="1006547" y="1284793"/>
                  </a:lnTo>
                  <a:lnTo>
                    <a:pt x="965059" y="1264429"/>
                  </a:lnTo>
                  <a:lnTo>
                    <a:pt x="927807" y="1234566"/>
                  </a:lnTo>
                  <a:lnTo>
                    <a:pt x="900137" y="1200695"/>
                  </a:lnTo>
                  <a:lnTo>
                    <a:pt x="880373" y="1163145"/>
                  </a:lnTo>
                  <a:lnTo>
                    <a:pt x="868514" y="1123142"/>
                  </a:lnTo>
                  <a:lnTo>
                    <a:pt x="864561" y="1081913"/>
                  </a:lnTo>
                  <a:lnTo>
                    <a:pt x="868514" y="1040610"/>
                  </a:lnTo>
                  <a:lnTo>
                    <a:pt x="880373" y="1000569"/>
                  </a:lnTo>
                  <a:lnTo>
                    <a:pt x="900137" y="963005"/>
                  </a:lnTo>
                  <a:lnTo>
                    <a:pt x="927807" y="929131"/>
                  </a:lnTo>
                  <a:lnTo>
                    <a:pt x="966900" y="898154"/>
                  </a:lnTo>
                  <a:lnTo>
                    <a:pt x="1010567" y="877502"/>
                  </a:lnTo>
                  <a:lnTo>
                    <a:pt x="1021925" y="874975"/>
                  </a:lnTo>
                  <a:lnTo>
                    <a:pt x="635336" y="874975"/>
                  </a:lnTo>
                  <a:lnTo>
                    <a:pt x="588927" y="864634"/>
                  </a:lnTo>
                  <a:lnTo>
                    <a:pt x="545260" y="843951"/>
                  </a:lnTo>
                  <a:lnTo>
                    <a:pt x="506167" y="812926"/>
                  </a:lnTo>
                  <a:lnTo>
                    <a:pt x="475756" y="774781"/>
                  </a:lnTo>
                  <a:lnTo>
                    <a:pt x="455270" y="732215"/>
                  </a:lnTo>
                  <a:lnTo>
                    <a:pt x="444756" y="686968"/>
                  </a:lnTo>
                  <a:lnTo>
                    <a:pt x="444264" y="640775"/>
                  </a:lnTo>
                  <a:lnTo>
                    <a:pt x="453843" y="595376"/>
                  </a:lnTo>
                  <a:lnTo>
                    <a:pt x="437091" y="567680"/>
                  </a:lnTo>
                  <a:lnTo>
                    <a:pt x="413076" y="547735"/>
                  </a:lnTo>
                  <a:lnTo>
                    <a:pt x="384013" y="534529"/>
                  </a:lnTo>
                  <a:lnTo>
                    <a:pt x="352116" y="527050"/>
                  </a:lnTo>
                  <a:close/>
                </a:path>
                <a:path w="1743709" h="1746250">
                  <a:moveTo>
                    <a:pt x="1140278" y="1288414"/>
                  </a:moveTo>
                  <a:lnTo>
                    <a:pt x="1095772" y="1296835"/>
                  </a:lnTo>
                  <a:lnTo>
                    <a:pt x="1155887" y="1296835"/>
                  </a:lnTo>
                  <a:lnTo>
                    <a:pt x="1140278" y="1288414"/>
                  </a:lnTo>
                  <a:close/>
                </a:path>
                <a:path w="1743709" h="1746250">
                  <a:moveTo>
                    <a:pt x="1731484" y="867176"/>
                  </a:moveTo>
                  <a:lnTo>
                    <a:pt x="1104293" y="867176"/>
                  </a:lnTo>
                  <a:lnTo>
                    <a:pt x="1150687" y="877502"/>
                  </a:lnTo>
                  <a:lnTo>
                    <a:pt x="1194323" y="898154"/>
                  </a:lnTo>
                  <a:lnTo>
                    <a:pt x="1233369" y="929131"/>
                  </a:lnTo>
                  <a:lnTo>
                    <a:pt x="1263780" y="967277"/>
                  </a:lnTo>
                  <a:lnTo>
                    <a:pt x="1284267" y="1009843"/>
                  </a:lnTo>
                  <a:lnTo>
                    <a:pt x="1294780" y="1055090"/>
                  </a:lnTo>
                  <a:lnTo>
                    <a:pt x="1295272" y="1101283"/>
                  </a:lnTo>
                  <a:lnTo>
                    <a:pt x="1285693" y="1146682"/>
                  </a:lnTo>
                  <a:lnTo>
                    <a:pt x="1303412" y="1175464"/>
                  </a:lnTo>
                  <a:lnTo>
                    <a:pt x="1328952" y="1195958"/>
                  </a:lnTo>
                  <a:lnTo>
                    <a:pt x="1359756" y="1209405"/>
                  </a:lnTo>
                  <a:lnTo>
                    <a:pt x="1393262" y="1217040"/>
                  </a:lnTo>
                  <a:lnTo>
                    <a:pt x="1737305" y="872998"/>
                  </a:lnTo>
                  <a:lnTo>
                    <a:pt x="1731484" y="867176"/>
                  </a:lnTo>
                  <a:close/>
                </a:path>
                <a:path w="1743709" h="1746250">
                  <a:moveTo>
                    <a:pt x="1429853" y="445223"/>
                  </a:moveTo>
                  <a:lnTo>
                    <a:pt x="643764" y="445223"/>
                  </a:lnTo>
                  <a:lnTo>
                    <a:pt x="688879" y="446446"/>
                  </a:lnTo>
                  <a:lnTo>
                    <a:pt x="732989" y="457265"/>
                  </a:lnTo>
                  <a:lnTo>
                    <a:pt x="774477" y="477629"/>
                  </a:lnTo>
                  <a:lnTo>
                    <a:pt x="811729" y="507491"/>
                  </a:lnTo>
                  <a:lnTo>
                    <a:pt x="839399" y="541365"/>
                  </a:lnTo>
                  <a:lnTo>
                    <a:pt x="859164" y="578929"/>
                  </a:lnTo>
                  <a:lnTo>
                    <a:pt x="871022" y="618970"/>
                  </a:lnTo>
                  <a:lnTo>
                    <a:pt x="874975" y="660273"/>
                  </a:lnTo>
                  <a:lnTo>
                    <a:pt x="871022" y="701502"/>
                  </a:lnTo>
                  <a:lnTo>
                    <a:pt x="859164" y="741505"/>
                  </a:lnTo>
                  <a:lnTo>
                    <a:pt x="839399" y="779055"/>
                  </a:lnTo>
                  <a:lnTo>
                    <a:pt x="811729" y="812926"/>
                  </a:lnTo>
                  <a:lnTo>
                    <a:pt x="772683" y="843951"/>
                  </a:lnTo>
                  <a:lnTo>
                    <a:pt x="729047" y="864634"/>
                  </a:lnTo>
                  <a:lnTo>
                    <a:pt x="682653" y="874975"/>
                  </a:lnTo>
                  <a:lnTo>
                    <a:pt x="1021925" y="874975"/>
                  </a:lnTo>
                  <a:lnTo>
                    <a:pt x="1056976" y="867176"/>
                  </a:lnTo>
                  <a:lnTo>
                    <a:pt x="1731484" y="867176"/>
                  </a:lnTo>
                  <a:lnTo>
                    <a:pt x="1393389" y="529081"/>
                  </a:lnTo>
                  <a:lnTo>
                    <a:pt x="1401007" y="495462"/>
                  </a:lnTo>
                  <a:lnTo>
                    <a:pt x="1414423" y="464534"/>
                  </a:lnTo>
                  <a:lnTo>
                    <a:pt x="1429853" y="445223"/>
                  </a:lnTo>
                  <a:close/>
                </a:path>
                <a:path w="1743709" h="1746250">
                  <a:moveTo>
                    <a:pt x="871673" y="7365"/>
                  </a:moveTo>
                  <a:lnTo>
                    <a:pt x="525852" y="353187"/>
                  </a:lnTo>
                  <a:lnTo>
                    <a:pt x="534679" y="386528"/>
                  </a:lnTo>
                  <a:lnTo>
                    <a:pt x="548649" y="415131"/>
                  </a:lnTo>
                  <a:lnTo>
                    <a:pt x="569572" y="437876"/>
                  </a:lnTo>
                  <a:lnTo>
                    <a:pt x="599258" y="453643"/>
                  </a:lnTo>
                  <a:lnTo>
                    <a:pt x="643764" y="445223"/>
                  </a:lnTo>
                  <a:lnTo>
                    <a:pt x="1429853" y="445223"/>
                  </a:lnTo>
                  <a:lnTo>
                    <a:pt x="1434912" y="438892"/>
                  </a:lnTo>
                  <a:lnTo>
                    <a:pt x="1463747" y="421131"/>
                  </a:lnTo>
                  <a:lnTo>
                    <a:pt x="1594564" y="421131"/>
                  </a:lnTo>
                  <a:lnTo>
                    <a:pt x="1600706" y="419705"/>
                  </a:lnTo>
                  <a:lnTo>
                    <a:pt x="1643278" y="399218"/>
                  </a:lnTo>
                  <a:lnTo>
                    <a:pt x="1681425" y="368807"/>
                  </a:lnTo>
                  <a:lnTo>
                    <a:pt x="1695329" y="351281"/>
                  </a:lnTo>
                  <a:lnTo>
                    <a:pt x="1215589" y="351281"/>
                  </a:lnTo>
                  <a:lnTo>
                    <a:pt x="871673" y="7365"/>
                  </a:lnTo>
                  <a:close/>
                </a:path>
                <a:path w="1743709" h="1746250">
                  <a:moveTo>
                    <a:pt x="1594564" y="421131"/>
                  </a:moveTo>
                  <a:lnTo>
                    <a:pt x="1463747" y="421131"/>
                  </a:lnTo>
                  <a:lnTo>
                    <a:pt x="1509209" y="430710"/>
                  </a:lnTo>
                  <a:lnTo>
                    <a:pt x="1555439" y="430219"/>
                  </a:lnTo>
                  <a:lnTo>
                    <a:pt x="1594564" y="421131"/>
                  </a:lnTo>
                  <a:close/>
                </a:path>
                <a:path w="1743709" h="1746250">
                  <a:moveTo>
                    <a:pt x="1528644" y="0"/>
                  </a:moveTo>
                  <a:lnTo>
                    <a:pt x="1487395" y="3952"/>
                  </a:lnTo>
                  <a:lnTo>
                    <a:pt x="1447348" y="15811"/>
                  </a:lnTo>
                  <a:lnTo>
                    <a:pt x="1409754" y="35575"/>
                  </a:lnTo>
                  <a:lnTo>
                    <a:pt x="1375863" y="63246"/>
                  </a:lnTo>
                  <a:lnTo>
                    <a:pt x="1346062" y="100497"/>
                  </a:lnTo>
                  <a:lnTo>
                    <a:pt x="1325728" y="141986"/>
                  </a:lnTo>
                  <a:lnTo>
                    <a:pt x="1314909" y="186095"/>
                  </a:lnTo>
                  <a:lnTo>
                    <a:pt x="1313655" y="231211"/>
                  </a:lnTo>
                  <a:lnTo>
                    <a:pt x="1322015" y="275716"/>
                  </a:lnTo>
                  <a:lnTo>
                    <a:pt x="1305422" y="306508"/>
                  </a:lnTo>
                  <a:lnTo>
                    <a:pt x="1281280" y="327929"/>
                  </a:lnTo>
                  <a:lnTo>
                    <a:pt x="1250899" y="342136"/>
                  </a:lnTo>
                  <a:lnTo>
                    <a:pt x="1215589" y="351281"/>
                  </a:lnTo>
                  <a:lnTo>
                    <a:pt x="1695329" y="351281"/>
                  </a:lnTo>
                  <a:lnTo>
                    <a:pt x="1712403" y="329761"/>
                  </a:lnTo>
                  <a:lnTo>
                    <a:pt x="1733054" y="286125"/>
                  </a:lnTo>
                  <a:lnTo>
                    <a:pt x="1743380" y="239732"/>
                  </a:lnTo>
                  <a:lnTo>
                    <a:pt x="1743380" y="192414"/>
                  </a:lnTo>
                  <a:lnTo>
                    <a:pt x="1733054" y="146006"/>
                  </a:lnTo>
                  <a:lnTo>
                    <a:pt x="1712403" y="102339"/>
                  </a:lnTo>
                  <a:lnTo>
                    <a:pt x="1681425" y="63246"/>
                  </a:lnTo>
                  <a:lnTo>
                    <a:pt x="1647534" y="35575"/>
                  </a:lnTo>
                  <a:lnTo>
                    <a:pt x="1609940" y="15811"/>
                  </a:lnTo>
                  <a:lnTo>
                    <a:pt x="1569893" y="3952"/>
                  </a:lnTo>
                  <a:lnTo>
                    <a:pt x="1528644" y="0"/>
                  </a:lnTo>
                  <a:close/>
                </a:path>
              </a:pathLst>
            </a:custGeom>
            <a:solidFill>
              <a:srgbClr val="002069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object 4"/>
            <p:cNvSpPr/>
            <p:nvPr/>
          </p:nvSpPr>
          <p:spPr>
            <a:xfrm>
              <a:off x="6199790" y="3253752"/>
              <a:ext cx="1069826" cy="933006"/>
            </a:xfrm>
            <a:custGeom>
              <a:avLst/>
              <a:gdLst/>
              <a:ahLst/>
              <a:cxnLst/>
              <a:rect l="l" t="t" r="r" b="b"/>
              <a:pathLst>
                <a:path w="1746250" h="1744979">
                  <a:moveTo>
                    <a:pt x="1696947" y="1394586"/>
                  </a:moveTo>
                  <a:lnTo>
                    <a:pt x="1216914" y="1394586"/>
                  </a:lnTo>
                  <a:lnTo>
                    <a:pt x="1250533" y="1402205"/>
                  </a:lnTo>
                  <a:lnTo>
                    <a:pt x="1281461" y="1415621"/>
                  </a:lnTo>
                  <a:lnTo>
                    <a:pt x="1307103" y="1436110"/>
                  </a:lnTo>
                  <a:lnTo>
                    <a:pt x="1324864" y="1464945"/>
                  </a:lnTo>
                  <a:lnTo>
                    <a:pt x="1315285" y="1510406"/>
                  </a:lnTo>
                  <a:lnTo>
                    <a:pt x="1315776" y="1556636"/>
                  </a:lnTo>
                  <a:lnTo>
                    <a:pt x="1326290" y="1601903"/>
                  </a:lnTo>
                  <a:lnTo>
                    <a:pt x="1346777" y="1644476"/>
                  </a:lnTo>
                  <a:lnTo>
                    <a:pt x="1377188" y="1682622"/>
                  </a:lnTo>
                  <a:lnTo>
                    <a:pt x="1416234" y="1713600"/>
                  </a:lnTo>
                  <a:lnTo>
                    <a:pt x="1459867" y="1734252"/>
                  </a:lnTo>
                  <a:lnTo>
                    <a:pt x="1506253" y="1744578"/>
                  </a:lnTo>
                  <a:lnTo>
                    <a:pt x="1553557" y="1744578"/>
                  </a:lnTo>
                  <a:lnTo>
                    <a:pt x="1599943" y="1734252"/>
                  </a:lnTo>
                  <a:lnTo>
                    <a:pt x="1643576" y="1713600"/>
                  </a:lnTo>
                  <a:lnTo>
                    <a:pt x="1682623" y="1682622"/>
                  </a:lnTo>
                  <a:lnTo>
                    <a:pt x="1710366" y="1648731"/>
                  </a:lnTo>
                  <a:lnTo>
                    <a:pt x="1730168" y="1611137"/>
                  </a:lnTo>
                  <a:lnTo>
                    <a:pt x="1742041" y="1571091"/>
                  </a:lnTo>
                  <a:lnTo>
                    <a:pt x="1745995" y="1529841"/>
                  </a:lnTo>
                  <a:lnTo>
                    <a:pt x="1742041" y="1488610"/>
                  </a:lnTo>
                  <a:lnTo>
                    <a:pt x="1730168" y="1448593"/>
                  </a:lnTo>
                  <a:lnTo>
                    <a:pt x="1710366" y="1411005"/>
                  </a:lnTo>
                  <a:lnTo>
                    <a:pt x="1696947" y="1394586"/>
                  </a:lnTo>
                  <a:close/>
                </a:path>
                <a:path w="1746250" h="1744979">
                  <a:moveTo>
                    <a:pt x="600075" y="1286002"/>
                  </a:moveTo>
                  <a:lnTo>
                    <a:pt x="571093" y="1303938"/>
                  </a:lnTo>
                  <a:lnTo>
                    <a:pt x="550529" y="1329864"/>
                  </a:lnTo>
                  <a:lnTo>
                    <a:pt x="537084" y="1361100"/>
                  </a:lnTo>
                  <a:lnTo>
                    <a:pt x="529463" y="1394967"/>
                  </a:lnTo>
                  <a:lnTo>
                    <a:pt x="872998" y="1738502"/>
                  </a:lnTo>
                  <a:lnTo>
                    <a:pt x="1216914" y="1394586"/>
                  </a:lnTo>
                  <a:lnTo>
                    <a:pt x="1696947" y="1394586"/>
                  </a:lnTo>
                  <a:lnTo>
                    <a:pt x="1682623" y="1377060"/>
                  </a:lnTo>
                  <a:lnTo>
                    <a:pt x="1645432" y="1347259"/>
                  </a:lnTo>
                  <a:lnTo>
                    <a:pt x="1603974" y="1326925"/>
                  </a:lnTo>
                  <a:lnTo>
                    <a:pt x="1588837" y="1323213"/>
                  </a:lnTo>
                  <a:lnTo>
                    <a:pt x="1470152" y="1323213"/>
                  </a:lnTo>
                  <a:lnTo>
                    <a:pt x="1439380" y="1306619"/>
                  </a:lnTo>
                  <a:lnTo>
                    <a:pt x="1429605" y="1295580"/>
                  </a:lnTo>
                  <a:lnTo>
                    <a:pt x="645536" y="1295580"/>
                  </a:lnTo>
                  <a:lnTo>
                    <a:pt x="600075" y="1286002"/>
                  </a:lnTo>
                  <a:close/>
                </a:path>
                <a:path w="1746250" h="1744979">
                  <a:moveTo>
                    <a:pt x="1514718" y="1314853"/>
                  </a:moveTo>
                  <a:lnTo>
                    <a:pt x="1470152" y="1323213"/>
                  </a:lnTo>
                  <a:lnTo>
                    <a:pt x="1588837" y="1323213"/>
                  </a:lnTo>
                  <a:lnTo>
                    <a:pt x="1559864" y="1316107"/>
                  </a:lnTo>
                  <a:lnTo>
                    <a:pt x="1514718" y="1314853"/>
                  </a:lnTo>
                  <a:close/>
                </a:path>
                <a:path w="1746250" h="1744979">
                  <a:moveTo>
                    <a:pt x="1019652" y="864869"/>
                  </a:moveTo>
                  <a:lnTo>
                    <a:pt x="664971" y="864869"/>
                  </a:lnTo>
                  <a:lnTo>
                    <a:pt x="706221" y="868822"/>
                  </a:lnTo>
                  <a:lnTo>
                    <a:pt x="746267" y="880681"/>
                  </a:lnTo>
                  <a:lnTo>
                    <a:pt x="783861" y="900445"/>
                  </a:lnTo>
                  <a:lnTo>
                    <a:pt x="817753" y="928115"/>
                  </a:lnTo>
                  <a:lnTo>
                    <a:pt x="848730" y="967209"/>
                  </a:lnTo>
                  <a:lnTo>
                    <a:pt x="869382" y="1010876"/>
                  </a:lnTo>
                  <a:lnTo>
                    <a:pt x="879708" y="1057284"/>
                  </a:lnTo>
                  <a:lnTo>
                    <a:pt x="879708" y="1104602"/>
                  </a:lnTo>
                  <a:lnTo>
                    <a:pt x="869382" y="1150995"/>
                  </a:lnTo>
                  <a:lnTo>
                    <a:pt x="848730" y="1194631"/>
                  </a:lnTo>
                  <a:lnTo>
                    <a:pt x="817753" y="1233677"/>
                  </a:lnTo>
                  <a:lnTo>
                    <a:pt x="779606" y="1264088"/>
                  </a:lnTo>
                  <a:lnTo>
                    <a:pt x="737033" y="1284575"/>
                  </a:lnTo>
                  <a:lnTo>
                    <a:pt x="691766" y="1295089"/>
                  </a:lnTo>
                  <a:lnTo>
                    <a:pt x="645536" y="1295580"/>
                  </a:lnTo>
                  <a:lnTo>
                    <a:pt x="1429605" y="1295580"/>
                  </a:lnTo>
                  <a:lnTo>
                    <a:pt x="1418002" y="1282477"/>
                  </a:lnTo>
                  <a:lnTo>
                    <a:pt x="1403840" y="1252096"/>
                  </a:lnTo>
                  <a:lnTo>
                    <a:pt x="1394714" y="1216786"/>
                  </a:lnTo>
                  <a:lnTo>
                    <a:pt x="1735328" y="876172"/>
                  </a:lnTo>
                  <a:lnTo>
                    <a:pt x="1085723" y="876172"/>
                  </a:lnTo>
                  <a:lnTo>
                    <a:pt x="1044473" y="872220"/>
                  </a:lnTo>
                  <a:lnTo>
                    <a:pt x="1019652" y="864869"/>
                  </a:lnTo>
                  <a:close/>
                </a:path>
                <a:path w="1746250" h="1744979">
                  <a:moveTo>
                    <a:pt x="1191359" y="422528"/>
                  </a:moveTo>
                  <a:lnTo>
                    <a:pt x="275716" y="422528"/>
                  </a:lnTo>
                  <a:lnTo>
                    <a:pt x="306508" y="439195"/>
                  </a:lnTo>
                  <a:lnTo>
                    <a:pt x="327929" y="463375"/>
                  </a:lnTo>
                  <a:lnTo>
                    <a:pt x="342136" y="493770"/>
                  </a:lnTo>
                  <a:lnTo>
                    <a:pt x="351282" y="529081"/>
                  </a:lnTo>
                  <a:lnTo>
                    <a:pt x="7365" y="872870"/>
                  </a:lnTo>
                  <a:lnTo>
                    <a:pt x="350901" y="1216533"/>
                  </a:lnTo>
                  <a:lnTo>
                    <a:pt x="386566" y="1207327"/>
                  </a:lnTo>
                  <a:lnTo>
                    <a:pt x="417242" y="1193085"/>
                  </a:lnTo>
                  <a:lnTo>
                    <a:pt x="441608" y="1171580"/>
                  </a:lnTo>
                  <a:lnTo>
                    <a:pt x="458342" y="1140586"/>
                  </a:lnTo>
                  <a:lnTo>
                    <a:pt x="449983" y="1096081"/>
                  </a:lnTo>
                  <a:lnTo>
                    <a:pt x="451237" y="1050965"/>
                  </a:lnTo>
                  <a:lnTo>
                    <a:pt x="462055" y="1006855"/>
                  </a:lnTo>
                  <a:lnTo>
                    <a:pt x="482389" y="965367"/>
                  </a:lnTo>
                  <a:lnTo>
                    <a:pt x="512190" y="928115"/>
                  </a:lnTo>
                  <a:lnTo>
                    <a:pt x="546082" y="900445"/>
                  </a:lnTo>
                  <a:lnTo>
                    <a:pt x="583676" y="880681"/>
                  </a:lnTo>
                  <a:lnTo>
                    <a:pt x="623722" y="868822"/>
                  </a:lnTo>
                  <a:lnTo>
                    <a:pt x="664971" y="864869"/>
                  </a:lnTo>
                  <a:lnTo>
                    <a:pt x="1019652" y="864869"/>
                  </a:lnTo>
                  <a:lnTo>
                    <a:pt x="1004427" y="860361"/>
                  </a:lnTo>
                  <a:lnTo>
                    <a:pt x="966833" y="840597"/>
                  </a:lnTo>
                  <a:lnTo>
                    <a:pt x="932941" y="812926"/>
                  </a:lnTo>
                  <a:lnTo>
                    <a:pt x="901964" y="773880"/>
                  </a:lnTo>
                  <a:lnTo>
                    <a:pt x="881312" y="730244"/>
                  </a:lnTo>
                  <a:lnTo>
                    <a:pt x="870986" y="683851"/>
                  </a:lnTo>
                  <a:lnTo>
                    <a:pt x="870986" y="636533"/>
                  </a:lnTo>
                  <a:lnTo>
                    <a:pt x="881312" y="590125"/>
                  </a:lnTo>
                  <a:lnTo>
                    <a:pt x="901964" y="546458"/>
                  </a:lnTo>
                  <a:lnTo>
                    <a:pt x="932941" y="507364"/>
                  </a:lnTo>
                  <a:lnTo>
                    <a:pt x="971137" y="476954"/>
                  </a:lnTo>
                  <a:lnTo>
                    <a:pt x="1013716" y="456467"/>
                  </a:lnTo>
                  <a:lnTo>
                    <a:pt x="1058964" y="445953"/>
                  </a:lnTo>
                  <a:lnTo>
                    <a:pt x="1105170" y="445462"/>
                  </a:lnTo>
                  <a:lnTo>
                    <a:pt x="1166466" y="445462"/>
                  </a:lnTo>
                  <a:lnTo>
                    <a:pt x="1178244" y="438342"/>
                  </a:lnTo>
                  <a:lnTo>
                    <a:pt x="1191359" y="422528"/>
                  </a:lnTo>
                  <a:close/>
                </a:path>
                <a:path w="1746250" h="1744979">
                  <a:moveTo>
                    <a:pt x="1392682" y="527050"/>
                  </a:moveTo>
                  <a:lnTo>
                    <a:pt x="1359413" y="535876"/>
                  </a:lnTo>
                  <a:lnTo>
                    <a:pt x="1330848" y="549846"/>
                  </a:lnTo>
                  <a:lnTo>
                    <a:pt x="1308117" y="570769"/>
                  </a:lnTo>
                  <a:lnTo>
                    <a:pt x="1292352" y="600455"/>
                  </a:lnTo>
                  <a:lnTo>
                    <a:pt x="1300711" y="644961"/>
                  </a:lnTo>
                  <a:lnTo>
                    <a:pt x="1299457" y="690077"/>
                  </a:lnTo>
                  <a:lnTo>
                    <a:pt x="1288639" y="734187"/>
                  </a:lnTo>
                  <a:lnTo>
                    <a:pt x="1268305" y="775675"/>
                  </a:lnTo>
                  <a:lnTo>
                    <a:pt x="1238504" y="812926"/>
                  </a:lnTo>
                  <a:lnTo>
                    <a:pt x="1204612" y="840597"/>
                  </a:lnTo>
                  <a:lnTo>
                    <a:pt x="1167018" y="860361"/>
                  </a:lnTo>
                  <a:lnTo>
                    <a:pt x="1126972" y="872220"/>
                  </a:lnTo>
                  <a:lnTo>
                    <a:pt x="1085723" y="876172"/>
                  </a:lnTo>
                  <a:lnTo>
                    <a:pt x="1735328" y="876172"/>
                  </a:lnTo>
                  <a:lnTo>
                    <a:pt x="1738630" y="872870"/>
                  </a:lnTo>
                  <a:lnTo>
                    <a:pt x="1392682" y="527050"/>
                  </a:lnTo>
                  <a:close/>
                </a:path>
                <a:path w="1746250" h="1744979">
                  <a:moveTo>
                    <a:pt x="1166466" y="445462"/>
                  </a:moveTo>
                  <a:lnTo>
                    <a:pt x="1105170" y="445462"/>
                  </a:lnTo>
                  <a:lnTo>
                    <a:pt x="1150619" y="455040"/>
                  </a:lnTo>
                  <a:lnTo>
                    <a:pt x="1166466" y="445462"/>
                  </a:lnTo>
                  <a:close/>
                </a:path>
                <a:path w="1746250" h="1744979">
                  <a:moveTo>
                    <a:pt x="216026" y="0"/>
                  </a:moveTo>
                  <a:lnTo>
                    <a:pt x="174777" y="3952"/>
                  </a:lnTo>
                  <a:lnTo>
                    <a:pt x="134731" y="15811"/>
                  </a:lnTo>
                  <a:lnTo>
                    <a:pt x="97137" y="35575"/>
                  </a:lnTo>
                  <a:lnTo>
                    <a:pt x="63246" y="63245"/>
                  </a:lnTo>
                  <a:lnTo>
                    <a:pt x="35575" y="97119"/>
                  </a:lnTo>
                  <a:lnTo>
                    <a:pt x="15811" y="134683"/>
                  </a:lnTo>
                  <a:lnTo>
                    <a:pt x="3952" y="174724"/>
                  </a:lnTo>
                  <a:lnTo>
                    <a:pt x="0" y="216026"/>
                  </a:lnTo>
                  <a:lnTo>
                    <a:pt x="3952" y="257256"/>
                  </a:lnTo>
                  <a:lnTo>
                    <a:pt x="15811" y="297259"/>
                  </a:lnTo>
                  <a:lnTo>
                    <a:pt x="35575" y="334809"/>
                  </a:lnTo>
                  <a:lnTo>
                    <a:pt x="63246" y="368680"/>
                  </a:lnTo>
                  <a:lnTo>
                    <a:pt x="100497" y="398543"/>
                  </a:lnTo>
                  <a:lnTo>
                    <a:pt x="141986" y="418907"/>
                  </a:lnTo>
                  <a:lnTo>
                    <a:pt x="186095" y="429726"/>
                  </a:lnTo>
                  <a:lnTo>
                    <a:pt x="231211" y="430949"/>
                  </a:lnTo>
                  <a:lnTo>
                    <a:pt x="275716" y="422528"/>
                  </a:lnTo>
                  <a:lnTo>
                    <a:pt x="1191359" y="422528"/>
                  </a:lnTo>
                  <a:lnTo>
                    <a:pt x="1198165" y="414321"/>
                  </a:lnTo>
                  <a:lnTo>
                    <a:pt x="1211395" y="385228"/>
                  </a:lnTo>
                  <a:lnTo>
                    <a:pt x="1218945" y="353313"/>
                  </a:lnTo>
                  <a:lnTo>
                    <a:pt x="1216787" y="351154"/>
                  </a:lnTo>
                  <a:lnTo>
                    <a:pt x="529082" y="351154"/>
                  </a:lnTo>
                  <a:lnTo>
                    <a:pt x="495462" y="343536"/>
                  </a:lnTo>
                  <a:lnTo>
                    <a:pt x="464534" y="330120"/>
                  </a:lnTo>
                  <a:lnTo>
                    <a:pt x="438892" y="309631"/>
                  </a:lnTo>
                  <a:lnTo>
                    <a:pt x="421132" y="280796"/>
                  </a:lnTo>
                  <a:lnTo>
                    <a:pt x="430710" y="235397"/>
                  </a:lnTo>
                  <a:lnTo>
                    <a:pt x="430219" y="189204"/>
                  </a:lnTo>
                  <a:lnTo>
                    <a:pt x="419705" y="143957"/>
                  </a:lnTo>
                  <a:lnTo>
                    <a:pt x="399218" y="101391"/>
                  </a:lnTo>
                  <a:lnTo>
                    <a:pt x="368808" y="63245"/>
                  </a:lnTo>
                  <a:lnTo>
                    <a:pt x="334916" y="35575"/>
                  </a:lnTo>
                  <a:lnTo>
                    <a:pt x="297322" y="15811"/>
                  </a:lnTo>
                  <a:lnTo>
                    <a:pt x="257276" y="3952"/>
                  </a:lnTo>
                  <a:lnTo>
                    <a:pt x="216026" y="0"/>
                  </a:lnTo>
                  <a:close/>
                </a:path>
                <a:path w="1746250" h="1744979">
                  <a:moveTo>
                    <a:pt x="872998" y="7365"/>
                  </a:moveTo>
                  <a:lnTo>
                    <a:pt x="529082" y="351154"/>
                  </a:lnTo>
                  <a:lnTo>
                    <a:pt x="1216787" y="351154"/>
                  </a:lnTo>
                  <a:lnTo>
                    <a:pt x="872998" y="7365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object 5"/>
            <p:cNvSpPr/>
            <p:nvPr/>
          </p:nvSpPr>
          <p:spPr>
            <a:xfrm>
              <a:off x="5135818" y="3259535"/>
              <a:ext cx="1069826" cy="933006"/>
            </a:xfrm>
            <a:custGeom>
              <a:avLst/>
              <a:gdLst/>
              <a:ahLst/>
              <a:cxnLst/>
              <a:rect l="l" t="t" r="r" b="b"/>
              <a:pathLst>
                <a:path w="1746250" h="1744979">
                  <a:moveTo>
                    <a:pt x="1696836" y="1394586"/>
                  </a:moveTo>
                  <a:lnTo>
                    <a:pt x="1216787" y="1394586"/>
                  </a:lnTo>
                  <a:lnTo>
                    <a:pt x="1250408" y="1402278"/>
                  </a:lnTo>
                  <a:lnTo>
                    <a:pt x="1281350" y="1415732"/>
                  </a:lnTo>
                  <a:lnTo>
                    <a:pt x="1307030" y="1436235"/>
                  </a:lnTo>
                  <a:lnTo>
                    <a:pt x="1324864" y="1465071"/>
                  </a:lnTo>
                  <a:lnTo>
                    <a:pt x="1315272" y="1510471"/>
                  </a:lnTo>
                  <a:lnTo>
                    <a:pt x="1315740" y="1556664"/>
                  </a:lnTo>
                  <a:lnTo>
                    <a:pt x="1326235" y="1601911"/>
                  </a:lnTo>
                  <a:lnTo>
                    <a:pt x="1346728" y="1644477"/>
                  </a:lnTo>
                  <a:lnTo>
                    <a:pt x="1377188" y="1682622"/>
                  </a:lnTo>
                  <a:lnTo>
                    <a:pt x="1416234" y="1713600"/>
                  </a:lnTo>
                  <a:lnTo>
                    <a:pt x="1459867" y="1734252"/>
                  </a:lnTo>
                  <a:lnTo>
                    <a:pt x="1506253" y="1744578"/>
                  </a:lnTo>
                  <a:lnTo>
                    <a:pt x="1553557" y="1744578"/>
                  </a:lnTo>
                  <a:lnTo>
                    <a:pt x="1599943" y="1734252"/>
                  </a:lnTo>
                  <a:lnTo>
                    <a:pt x="1643576" y="1713600"/>
                  </a:lnTo>
                  <a:lnTo>
                    <a:pt x="1682622" y="1682622"/>
                  </a:lnTo>
                  <a:lnTo>
                    <a:pt x="1710293" y="1648749"/>
                  </a:lnTo>
                  <a:lnTo>
                    <a:pt x="1730057" y="1611185"/>
                  </a:lnTo>
                  <a:lnTo>
                    <a:pt x="1741916" y="1571144"/>
                  </a:lnTo>
                  <a:lnTo>
                    <a:pt x="1745868" y="1529841"/>
                  </a:lnTo>
                  <a:lnTo>
                    <a:pt x="1741916" y="1488612"/>
                  </a:lnTo>
                  <a:lnTo>
                    <a:pt x="1730057" y="1448609"/>
                  </a:lnTo>
                  <a:lnTo>
                    <a:pt x="1710293" y="1411059"/>
                  </a:lnTo>
                  <a:lnTo>
                    <a:pt x="1696836" y="1394586"/>
                  </a:lnTo>
                  <a:close/>
                </a:path>
                <a:path w="1746250" h="1744979">
                  <a:moveTo>
                    <a:pt x="600075" y="1286002"/>
                  </a:moveTo>
                  <a:lnTo>
                    <a:pt x="571037" y="1303938"/>
                  </a:lnTo>
                  <a:lnTo>
                    <a:pt x="550465" y="1329864"/>
                  </a:lnTo>
                  <a:lnTo>
                    <a:pt x="537013" y="1361100"/>
                  </a:lnTo>
                  <a:lnTo>
                    <a:pt x="529335" y="1394967"/>
                  </a:lnTo>
                  <a:lnTo>
                    <a:pt x="872997" y="1738502"/>
                  </a:lnTo>
                  <a:lnTo>
                    <a:pt x="1216787" y="1394586"/>
                  </a:lnTo>
                  <a:lnTo>
                    <a:pt x="1696836" y="1394586"/>
                  </a:lnTo>
                  <a:lnTo>
                    <a:pt x="1682622" y="1377188"/>
                  </a:lnTo>
                  <a:lnTo>
                    <a:pt x="1645432" y="1347325"/>
                  </a:lnTo>
                  <a:lnTo>
                    <a:pt x="1603974" y="1326961"/>
                  </a:lnTo>
                  <a:lnTo>
                    <a:pt x="1589210" y="1323339"/>
                  </a:lnTo>
                  <a:lnTo>
                    <a:pt x="1470152" y="1323339"/>
                  </a:lnTo>
                  <a:lnTo>
                    <a:pt x="1439380" y="1306673"/>
                  </a:lnTo>
                  <a:lnTo>
                    <a:pt x="1429573" y="1295580"/>
                  </a:lnTo>
                  <a:lnTo>
                    <a:pt x="645524" y="1295580"/>
                  </a:lnTo>
                  <a:lnTo>
                    <a:pt x="600075" y="1286002"/>
                  </a:lnTo>
                  <a:close/>
                </a:path>
                <a:path w="1746250" h="1744979">
                  <a:moveTo>
                    <a:pt x="1514718" y="1314919"/>
                  </a:moveTo>
                  <a:lnTo>
                    <a:pt x="1470152" y="1323339"/>
                  </a:lnTo>
                  <a:lnTo>
                    <a:pt x="1589210" y="1323339"/>
                  </a:lnTo>
                  <a:lnTo>
                    <a:pt x="1559864" y="1316142"/>
                  </a:lnTo>
                  <a:lnTo>
                    <a:pt x="1514718" y="1314919"/>
                  </a:lnTo>
                  <a:close/>
                </a:path>
                <a:path w="1746250" h="1744979">
                  <a:moveTo>
                    <a:pt x="1002550" y="864869"/>
                  </a:moveTo>
                  <a:lnTo>
                    <a:pt x="664971" y="864869"/>
                  </a:lnTo>
                  <a:lnTo>
                    <a:pt x="706221" y="868824"/>
                  </a:lnTo>
                  <a:lnTo>
                    <a:pt x="746267" y="880697"/>
                  </a:lnTo>
                  <a:lnTo>
                    <a:pt x="783861" y="900499"/>
                  </a:lnTo>
                  <a:lnTo>
                    <a:pt x="817752" y="928242"/>
                  </a:lnTo>
                  <a:lnTo>
                    <a:pt x="848730" y="967289"/>
                  </a:lnTo>
                  <a:lnTo>
                    <a:pt x="869382" y="1010922"/>
                  </a:lnTo>
                  <a:lnTo>
                    <a:pt x="879708" y="1057308"/>
                  </a:lnTo>
                  <a:lnTo>
                    <a:pt x="879708" y="1104612"/>
                  </a:lnTo>
                  <a:lnTo>
                    <a:pt x="869382" y="1150998"/>
                  </a:lnTo>
                  <a:lnTo>
                    <a:pt x="848730" y="1194631"/>
                  </a:lnTo>
                  <a:lnTo>
                    <a:pt x="817752" y="1233677"/>
                  </a:lnTo>
                  <a:lnTo>
                    <a:pt x="779557" y="1264088"/>
                  </a:lnTo>
                  <a:lnTo>
                    <a:pt x="736978" y="1284575"/>
                  </a:lnTo>
                  <a:lnTo>
                    <a:pt x="691730" y="1295089"/>
                  </a:lnTo>
                  <a:lnTo>
                    <a:pt x="645524" y="1295580"/>
                  </a:lnTo>
                  <a:lnTo>
                    <a:pt x="1429573" y="1295580"/>
                  </a:lnTo>
                  <a:lnTo>
                    <a:pt x="1418002" y="1282493"/>
                  </a:lnTo>
                  <a:lnTo>
                    <a:pt x="1403840" y="1252098"/>
                  </a:lnTo>
                  <a:lnTo>
                    <a:pt x="1394714" y="1216786"/>
                  </a:lnTo>
                  <a:lnTo>
                    <a:pt x="1731390" y="880109"/>
                  </a:lnTo>
                  <a:lnTo>
                    <a:pt x="1081913" y="880109"/>
                  </a:lnTo>
                  <a:lnTo>
                    <a:pt x="1040610" y="876155"/>
                  </a:lnTo>
                  <a:lnTo>
                    <a:pt x="1002550" y="864869"/>
                  </a:lnTo>
                  <a:close/>
                </a:path>
                <a:path w="1746250" h="1744979">
                  <a:moveTo>
                    <a:pt x="1190340" y="422655"/>
                  </a:moveTo>
                  <a:lnTo>
                    <a:pt x="275716" y="422655"/>
                  </a:lnTo>
                  <a:lnTo>
                    <a:pt x="306508" y="439249"/>
                  </a:lnTo>
                  <a:lnTo>
                    <a:pt x="327929" y="463391"/>
                  </a:lnTo>
                  <a:lnTo>
                    <a:pt x="342136" y="493772"/>
                  </a:lnTo>
                  <a:lnTo>
                    <a:pt x="351281" y="529081"/>
                  </a:lnTo>
                  <a:lnTo>
                    <a:pt x="7365" y="872997"/>
                  </a:lnTo>
                  <a:lnTo>
                    <a:pt x="350900" y="1216533"/>
                  </a:lnTo>
                  <a:lnTo>
                    <a:pt x="386566" y="1207327"/>
                  </a:lnTo>
                  <a:lnTo>
                    <a:pt x="417242" y="1193085"/>
                  </a:lnTo>
                  <a:lnTo>
                    <a:pt x="441608" y="1171580"/>
                  </a:lnTo>
                  <a:lnTo>
                    <a:pt x="458342" y="1140586"/>
                  </a:lnTo>
                  <a:lnTo>
                    <a:pt x="449983" y="1096082"/>
                  </a:lnTo>
                  <a:lnTo>
                    <a:pt x="451237" y="1050973"/>
                  </a:lnTo>
                  <a:lnTo>
                    <a:pt x="462055" y="1006883"/>
                  </a:lnTo>
                  <a:lnTo>
                    <a:pt x="482389" y="965432"/>
                  </a:lnTo>
                  <a:lnTo>
                    <a:pt x="512190" y="928242"/>
                  </a:lnTo>
                  <a:lnTo>
                    <a:pt x="546082" y="900499"/>
                  </a:lnTo>
                  <a:lnTo>
                    <a:pt x="583676" y="880697"/>
                  </a:lnTo>
                  <a:lnTo>
                    <a:pt x="623722" y="868824"/>
                  </a:lnTo>
                  <a:lnTo>
                    <a:pt x="664971" y="864869"/>
                  </a:lnTo>
                  <a:lnTo>
                    <a:pt x="1002550" y="864869"/>
                  </a:lnTo>
                  <a:lnTo>
                    <a:pt x="1000569" y="864282"/>
                  </a:lnTo>
                  <a:lnTo>
                    <a:pt x="963005" y="844480"/>
                  </a:lnTo>
                  <a:lnTo>
                    <a:pt x="929131" y="816736"/>
                  </a:lnTo>
                  <a:lnTo>
                    <a:pt x="898107" y="777690"/>
                  </a:lnTo>
                  <a:lnTo>
                    <a:pt x="877424" y="734057"/>
                  </a:lnTo>
                  <a:lnTo>
                    <a:pt x="867083" y="687671"/>
                  </a:lnTo>
                  <a:lnTo>
                    <a:pt x="867083" y="640367"/>
                  </a:lnTo>
                  <a:lnTo>
                    <a:pt x="877424" y="593981"/>
                  </a:lnTo>
                  <a:lnTo>
                    <a:pt x="898107" y="550348"/>
                  </a:lnTo>
                  <a:lnTo>
                    <a:pt x="929131" y="511301"/>
                  </a:lnTo>
                  <a:lnTo>
                    <a:pt x="967277" y="480891"/>
                  </a:lnTo>
                  <a:lnTo>
                    <a:pt x="1009843" y="460404"/>
                  </a:lnTo>
                  <a:lnTo>
                    <a:pt x="1055090" y="449890"/>
                  </a:lnTo>
                  <a:lnTo>
                    <a:pt x="1101283" y="449399"/>
                  </a:lnTo>
                  <a:lnTo>
                    <a:pt x="1162231" y="449399"/>
                  </a:lnTo>
                  <a:lnTo>
                    <a:pt x="1175444" y="441259"/>
                  </a:lnTo>
                  <a:lnTo>
                    <a:pt x="1190340" y="422655"/>
                  </a:lnTo>
                  <a:close/>
                </a:path>
                <a:path w="1746250" h="1744979">
                  <a:moveTo>
                    <a:pt x="1394587" y="528954"/>
                  </a:moveTo>
                  <a:lnTo>
                    <a:pt x="1359370" y="538025"/>
                  </a:lnTo>
                  <a:lnTo>
                    <a:pt x="1329070" y="552180"/>
                  </a:lnTo>
                  <a:lnTo>
                    <a:pt x="1304986" y="573549"/>
                  </a:lnTo>
                  <a:lnTo>
                    <a:pt x="1288414" y="604265"/>
                  </a:lnTo>
                  <a:lnTo>
                    <a:pt x="1296835" y="648832"/>
                  </a:lnTo>
                  <a:lnTo>
                    <a:pt x="1295612" y="693978"/>
                  </a:lnTo>
                  <a:lnTo>
                    <a:pt x="1284793" y="738088"/>
                  </a:lnTo>
                  <a:lnTo>
                    <a:pt x="1264429" y="779546"/>
                  </a:lnTo>
                  <a:lnTo>
                    <a:pt x="1234566" y="816736"/>
                  </a:lnTo>
                  <a:lnTo>
                    <a:pt x="1200695" y="844480"/>
                  </a:lnTo>
                  <a:lnTo>
                    <a:pt x="1163145" y="864282"/>
                  </a:lnTo>
                  <a:lnTo>
                    <a:pt x="1123142" y="876155"/>
                  </a:lnTo>
                  <a:lnTo>
                    <a:pt x="1081913" y="880109"/>
                  </a:lnTo>
                  <a:lnTo>
                    <a:pt x="1731390" y="880109"/>
                  </a:lnTo>
                  <a:lnTo>
                    <a:pt x="1738502" y="872997"/>
                  </a:lnTo>
                  <a:lnTo>
                    <a:pt x="1394587" y="528954"/>
                  </a:lnTo>
                  <a:close/>
                </a:path>
                <a:path w="1746250" h="1744979">
                  <a:moveTo>
                    <a:pt x="1162231" y="449399"/>
                  </a:moveTo>
                  <a:lnTo>
                    <a:pt x="1101283" y="449399"/>
                  </a:lnTo>
                  <a:lnTo>
                    <a:pt x="1146682" y="458977"/>
                  </a:lnTo>
                  <a:lnTo>
                    <a:pt x="1162231" y="449399"/>
                  </a:lnTo>
                  <a:close/>
                </a:path>
                <a:path w="1746250" h="1744979">
                  <a:moveTo>
                    <a:pt x="216026" y="0"/>
                  </a:moveTo>
                  <a:lnTo>
                    <a:pt x="174724" y="3952"/>
                  </a:lnTo>
                  <a:lnTo>
                    <a:pt x="134683" y="15811"/>
                  </a:lnTo>
                  <a:lnTo>
                    <a:pt x="97119" y="35575"/>
                  </a:lnTo>
                  <a:lnTo>
                    <a:pt x="63245" y="63245"/>
                  </a:lnTo>
                  <a:lnTo>
                    <a:pt x="35575" y="97119"/>
                  </a:lnTo>
                  <a:lnTo>
                    <a:pt x="15811" y="134683"/>
                  </a:lnTo>
                  <a:lnTo>
                    <a:pt x="3952" y="174724"/>
                  </a:lnTo>
                  <a:lnTo>
                    <a:pt x="0" y="216026"/>
                  </a:lnTo>
                  <a:lnTo>
                    <a:pt x="3952" y="257258"/>
                  </a:lnTo>
                  <a:lnTo>
                    <a:pt x="15811" y="297275"/>
                  </a:lnTo>
                  <a:lnTo>
                    <a:pt x="35575" y="334863"/>
                  </a:lnTo>
                  <a:lnTo>
                    <a:pt x="63245" y="368807"/>
                  </a:lnTo>
                  <a:lnTo>
                    <a:pt x="100497" y="398609"/>
                  </a:lnTo>
                  <a:lnTo>
                    <a:pt x="141985" y="418943"/>
                  </a:lnTo>
                  <a:lnTo>
                    <a:pt x="186095" y="429761"/>
                  </a:lnTo>
                  <a:lnTo>
                    <a:pt x="231211" y="431015"/>
                  </a:lnTo>
                  <a:lnTo>
                    <a:pt x="275716" y="422655"/>
                  </a:lnTo>
                  <a:lnTo>
                    <a:pt x="1190340" y="422655"/>
                  </a:lnTo>
                  <a:lnTo>
                    <a:pt x="1195895" y="415718"/>
                  </a:lnTo>
                  <a:lnTo>
                    <a:pt x="1209297" y="384915"/>
                  </a:lnTo>
                  <a:lnTo>
                    <a:pt x="1216914" y="351408"/>
                  </a:lnTo>
                  <a:lnTo>
                    <a:pt x="529081" y="351281"/>
                  </a:lnTo>
                  <a:lnTo>
                    <a:pt x="495462" y="343662"/>
                  </a:lnTo>
                  <a:lnTo>
                    <a:pt x="464534" y="330231"/>
                  </a:lnTo>
                  <a:lnTo>
                    <a:pt x="438892" y="309705"/>
                  </a:lnTo>
                  <a:lnTo>
                    <a:pt x="421131" y="280796"/>
                  </a:lnTo>
                  <a:lnTo>
                    <a:pt x="430710" y="235397"/>
                  </a:lnTo>
                  <a:lnTo>
                    <a:pt x="430219" y="189204"/>
                  </a:lnTo>
                  <a:lnTo>
                    <a:pt x="419705" y="143957"/>
                  </a:lnTo>
                  <a:lnTo>
                    <a:pt x="399218" y="101391"/>
                  </a:lnTo>
                  <a:lnTo>
                    <a:pt x="368807" y="63245"/>
                  </a:lnTo>
                  <a:lnTo>
                    <a:pt x="334863" y="35575"/>
                  </a:lnTo>
                  <a:lnTo>
                    <a:pt x="297275" y="15811"/>
                  </a:lnTo>
                  <a:lnTo>
                    <a:pt x="257258" y="3952"/>
                  </a:lnTo>
                  <a:lnTo>
                    <a:pt x="216026" y="0"/>
                  </a:lnTo>
                  <a:close/>
                </a:path>
                <a:path w="1746250" h="1744979">
                  <a:moveTo>
                    <a:pt x="872997" y="7365"/>
                  </a:moveTo>
                  <a:lnTo>
                    <a:pt x="529081" y="351281"/>
                  </a:lnTo>
                  <a:lnTo>
                    <a:pt x="1216787" y="351281"/>
                  </a:lnTo>
                  <a:lnTo>
                    <a:pt x="872997" y="7365"/>
                  </a:lnTo>
                  <a:close/>
                </a:path>
              </a:pathLst>
            </a:custGeom>
            <a:solidFill>
              <a:srgbClr val="A7A8AA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object 6"/>
            <p:cNvSpPr/>
            <p:nvPr/>
          </p:nvSpPr>
          <p:spPr>
            <a:xfrm>
              <a:off x="5670731" y="3726377"/>
              <a:ext cx="1068270" cy="933685"/>
            </a:xfrm>
            <a:custGeom>
              <a:avLst/>
              <a:gdLst/>
              <a:ahLst/>
              <a:cxnLst/>
              <a:rect l="l" t="t" r="r" b="b"/>
              <a:pathLst>
                <a:path w="1743709" h="1746250">
                  <a:moveTo>
                    <a:pt x="234199" y="1315285"/>
                  </a:moveTo>
                  <a:lnTo>
                    <a:pt x="188007" y="1315776"/>
                  </a:lnTo>
                  <a:lnTo>
                    <a:pt x="142759" y="1326290"/>
                  </a:lnTo>
                  <a:lnTo>
                    <a:pt x="100194" y="1346777"/>
                  </a:lnTo>
                  <a:lnTo>
                    <a:pt x="62048" y="1377187"/>
                  </a:lnTo>
                  <a:lnTo>
                    <a:pt x="31024" y="1416234"/>
                  </a:lnTo>
                  <a:lnTo>
                    <a:pt x="10341" y="1459870"/>
                  </a:lnTo>
                  <a:lnTo>
                    <a:pt x="0" y="1506263"/>
                  </a:lnTo>
                  <a:lnTo>
                    <a:pt x="0" y="1553581"/>
                  </a:lnTo>
                  <a:lnTo>
                    <a:pt x="10341" y="1599989"/>
                  </a:lnTo>
                  <a:lnTo>
                    <a:pt x="31024" y="1643656"/>
                  </a:lnTo>
                  <a:lnTo>
                    <a:pt x="62048" y="1682749"/>
                  </a:lnTo>
                  <a:lnTo>
                    <a:pt x="95919" y="1710420"/>
                  </a:lnTo>
                  <a:lnTo>
                    <a:pt x="133470" y="1730184"/>
                  </a:lnTo>
                  <a:lnTo>
                    <a:pt x="173473" y="1742043"/>
                  </a:lnTo>
                  <a:lnTo>
                    <a:pt x="214702" y="1745995"/>
                  </a:lnTo>
                  <a:lnTo>
                    <a:pt x="256005" y="1742043"/>
                  </a:lnTo>
                  <a:lnTo>
                    <a:pt x="296046" y="1730184"/>
                  </a:lnTo>
                  <a:lnTo>
                    <a:pt x="333610" y="1710420"/>
                  </a:lnTo>
                  <a:lnTo>
                    <a:pt x="367483" y="1682749"/>
                  </a:lnTo>
                  <a:lnTo>
                    <a:pt x="397345" y="1645498"/>
                  </a:lnTo>
                  <a:lnTo>
                    <a:pt x="417710" y="1604009"/>
                  </a:lnTo>
                  <a:lnTo>
                    <a:pt x="428528" y="1559900"/>
                  </a:lnTo>
                  <a:lnTo>
                    <a:pt x="429752" y="1514784"/>
                  </a:lnTo>
                  <a:lnTo>
                    <a:pt x="421331" y="1470278"/>
                  </a:lnTo>
                  <a:lnTo>
                    <a:pt x="437926" y="1439487"/>
                  </a:lnTo>
                  <a:lnTo>
                    <a:pt x="462082" y="1418066"/>
                  </a:lnTo>
                  <a:lnTo>
                    <a:pt x="492501" y="1403859"/>
                  </a:lnTo>
                  <a:lnTo>
                    <a:pt x="527884" y="1394713"/>
                  </a:lnTo>
                  <a:lnTo>
                    <a:pt x="1215589" y="1394713"/>
                  </a:lnTo>
                  <a:lnTo>
                    <a:pt x="1217494" y="1392808"/>
                  </a:lnTo>
                  <a:lnTo>
                    <a:pt x="1208687" y="1359467"/>
                  </a:lnTo>
                  <a:lnTo>
                    <a:pt x="1194761" y="1330864"/>
                  </a:lnTo>
                  <a:lnTo>
                    <a:pt x="1189252" y="1324863"/>
                  </a:lnTo>
                  <a:lnTo>
                    <a:pt x="279599" y="1324863"/>
                  </a:lnTo>
                  <a:lnTo>
                    <a:pt x="234199" y="1315285"/>
                  </a:lnTo>
                  <a:close/>
                </a:path>
                <a:path w="1743709" h="1746250">
                  <a:moveTo>
                    <a:pt x="1215589" y="1394713"/>
                  </a:moveTo>
                  <a:lnTo>
                    <a:pt x="527884" y="1394713"/>
                  </a:lnTo>
                  <a:lnTo>
                    <a:pt x="871673" y="1738629"/>
                  </a:lnTo>
                  <a:lnTo>
                    <a:pt x="1215589" y="1394713"/>
                  </a:lnTo>
                  <a:close/>
                </a:path>
                <a:path w="1743709" h="1746250">
                  <a:moveTo>
                    <a:pt x="350084" y="528954"/>
                  </a:moveTo>
                  <a:lnTo>
                    <a:pt x="6041" y="872997"/>
                  </a:lnTo>
                  <a:lnTo>
                    <a:pt x="349957" y="1216913"/>
                  </a:lnTo>
                  <a:lnTo>
                    <a:pt x="342339" y="1250533"/>
                  </a:lnTo>
                  <a:lnTo>
                    <a:pt x="328923" y="1281461"/>
                  </a:lnTo>
                  <a:lnTo>
                    <a:pt x="308434" y="1307103"/>
                  </a:lnTo>
                  <a:lnTo>
                    <a:pt x="279599" y="1324863"/>
                  </a:lnTo>
                  <a:lnTo>
                    <a:pt x="1189252" y="1324863"/>
                  </a:lnTo>
                  <a:lnTo>
                    <a:pt x="1173881" y="1308119"/>
                  </a:lnTo>
                  <a:lnTo>
                    <a:pt x="1160058" y="1300772"/>
                  </a:lnTo>
                  <a:lnTo>
                    <a:pt x="1099648" y="1300772"/>
                  </a:lnTo>
                  <a:lnTo>
                    <a:pt x="1054502" y="1299549"/>
                  </a:lnTo>
                  <a:lnTo>
                    <a:pt x="1010393" y="1288730"/>
                  </a:lnTo>
                  <a:lnTo>
                    <a:pt x="968935" y="1268366"/>
                  </a:lnTo>
                  <a:lnTo>
                    <a:pt x="931744" y="1238503"/>
                  </a:lnTo>
                  <a:lnTo>
                    <a:pt x="904001" y="1204630"/>
                  </a:lnTo>
                  <a:lnTo>
                    <a:pt x="884198" y="1167066"/>
                  </a:lnTo>
                  <a:lnTo>
                    <a:pt x="872326" y="1127025"/>
                  </a:lnTo>
                  <a:lnTo>
                    <a:pt x="868371" y="1085722"/>
                  </a:lnTo>
                  <a:lnTo>
                    <a:pt x="872326" y="1044493"/>
                  </a:lnTo>
                  <a:lnTo>
                    <a:pt x="884198" y="1004490"/>
                  </a:lnTo>
                  <a:lnTo>
                    <a:pt x="904001" y="966940"/>
                  </a:lnTo>
                  <a:lnTo>
                    <a:pt x="931744" y="933068"/>
                  </a:lnTo>
                  <a:lnTo>
                    <a:pt x="970790" y="902044"/>
                  </a:lnTo>
                  <a:lnTo>
                    <a:pt x="1014424" y="881361"/>
                  </a:lnTo>
                  <a:lnTo>
                    <a:pt x="1025828" y="878819"/>
                  </a:lnTo>
                  <a:lnTo>
                    <a:pt x="639170" y="878819"/>
                  </a:lnTo>
                  <a:lnTo>
                    <a:pt x="592784" y="868493"/>
                  </a:lnTo>
                  <a:lnTo>
                    <a:pt x="549150" y="847841"/>
                  </a:lnTo>
                  <a:lnTo>
                    <a:pt x="510104" y="816863"/>
                  </a:lnTo>
                  <a:lnTo>
                    <a:pt x="479644" y="778718"/>
                  </a:lnTo>
                  <a:lnTo>
                    <a:pt x="459152" y="736152"/>
                  </a:lnTo>
                  <a:lnTo>
                    <a:pt x="448656" y="690905"/>
                  </a:lnTo>
                  <a:lnTo>
                    <a:pt x="448189" y="644712"/>
                  </a:lnTo>
                  <a:lnTo>
                    <a:pt x="457780" y="599312"/>
                  </a:lnTo>
                  <a:lnTo>
                    <a:pt x="440042" y="570478"/>
                  </a:lnTo>
                  <a:lnTo>
                    <a:pt x="414457" y="549989"/>
                  </a:lnTo>
                  <a:lnTo>
                    <a:pt x="383610" y="536573"/>
                  </a:lnTo>
                  <a:lnTo>
                    <a:pt x="350084" y="528954"/>
                  </a:lnTo>
                  <a:close/>
                </a:path>
                <a:path w="1743709" h="1746250">
                  <a:moveTo>
                    <a:pt x="1144215" y="1292351"/>
                  </a:moveTo>
                  <a:lnTo>
                    <a:pt x="1099648" y="1300772"/>
                  </a:lnTo>
                  <a:lnTo>
                    <a:pt x="1160058" y="1300772"/>
                  </a:lnTo>
                  <a:lnTo>
                    <a:pt x="1144215" y="1292351"/>
                  </a:lnTo>
                  <a:close/>
                </a:path>
                <a:path w="1743709" h="1746250">
                  <a:moveTo>
                    <a:pt x="1735327" y="871020"/>
                  </a:moveTo>
                  <a:lnTo>
                    <a:pt x="1108113" y="871020"/>
                  </a:lnTo>
                  <a:lnTo>
                    <a:pt x="1154499" y="881361"/>
                  </a:lnTo>
                  <a:lnTo>
                    <a:pt x="1198133" y="902044"/>
                  </a:lnTo>
                  <a:lnTo>
                    <a:pt x="1237179" y="933068"/>
                  </a:lnTo>
                  <a:lnTo>
                    <a:pt x="1267590" y="971214"/>
                  </a:lnTo>
                  <a:lnTo>
                    <a:pt x="1288077" y="1013780"/>
                  </a:lnTo>
                  <a:lnTo>
                    <a:pt x="1298590" y="1059027"/>
                  </a:lnTo>
                  <a:lnTo>
                    <a:pt x="1299082" y="1105220"/>
                  </a:lnTo>
                  <a:lnTo>
                    <a:pt x="1289503" y="1150619"/>
                  </a:lnTo>
                  <a:lnTo>
                    <a:pt x="1306275" y="1178315"/>
                  </a:lnTo>
                  <a:lnTo>
                    <a:pt x="1330334" y="1198260"/>
                  </a:lnTo>
                  <a:lnTo>
                    <a:pt x="1359440" y="1211466"/>
                  </a:lnTo>
                  <a:lnTo>
                    <a:pt x="1391357" y="1218945"/>
                  </a:lnTo>
                  <a:lnTo>
                    <a:pt x="1737305" y="872997"/>
                  </a:lnTo>
                  <a:lnTo>
                    <a:pt x="1735327" y="871020"/>
                  </a:lnTo>
                  <a:close/>
                </a:path>
                <a:path w="1743709" h="1746250">
                  <a:moveTo>
                    <a:pt x="1426708" y="449160"/>
                  </a:moveTo>
                  <a:lnTo>
                    <a:pt x="647635" y="449160"/>
                  </a:lnTo>
                  <a:lnTo>
                    <a:pt x="692781" y="450383"/>
                  </a:lnTo>
                  <a:lnTo>
                    <a:pt x="736891" y="461202"/>
                  </a:lnTo>
                  <a:lnTo>
                    <a:pt x="778348" y="481566"/>
                  </a:lnTo>
                  <a:lnTo>
                    <a:pt x="815539" y="511428"/>
                  </a:lnTo>
                  <a:lnTo>
                    <a:pt x="843209" y="545300"/>
                  </a:lnTo>
                  <a:lnTo>
                    <a:pt x="862974" y="582850"/>
                  </a:lnTo>
                  <a:lnTo>
                    <a:pt x="874832" y="622853"/>
                  </a:lnTo>
                  <a:lnTo>
                    <a:pt x="878785" y="664082"/>
                  </a:lnTo>
                  <a:lnTo>
                    <a:pt x="874832" y="705385"/>
                  </a:lnTo>
                  <a:lnTo>
                    <a:pt x="862974" y="745426"/>
                  </a:lnTo>
                  <a:lnTo>
                    <a:pt x="843209" y="782990"/>
                  </a:lnTo>
                  <a:lnTo>
                    <a:pt x="815539" y="816863"/>
                  </a:lnTo>
                  <a:lnTo>
                    <a:pt x="776493" y="847841"/>
                  </a:lnTo>
                  <a:lnTo>
                    <a:pt x="732859" y="868493"/>
                  </a:lnTo>
                  <a:lnTo>
                    <a:pt x="686473" y="878819"/>
                  </a:lnTo>
                  <a:lnTo>
                    <a:pt x="1025828" y="878819"/>
                  </a:lnTo>
                  <a:lnTo>
                    <a:pt x="1060810" y="871020"/>
                  </a:lnTo>
                  <a:lnTo>
                    <a:pt x="1735327" y="871020"/>
                  </a:lnTo>
                  <a:lnTo>
                    <a:pt x="1393389" y="529081"/>
                  </a:lnTo>
                  <a:lnTo>
                    <a:pt x="1401007" y="495462"/>
                  </a:lnTo>
                  <a:lnTo>
                    <a:pt x="1414423" y="464534"/>
                  </a:lnTo>
                  <a:lnTo>
                    <a:pt x="1426708" y="449160"/>
                  </a:lnTo>
                  <a:close/>
                </a:path>
                <a:path w="1743709" h="1746250">
                  <a:moveTo>
                    <a:pt x="871673" y="7365"/>
                  </a:moveTo>
                  <a:lnTo>
                    <a:pt x="527757" y="351408"/>
                  </a:lnTo>
                  <a:lnTo>
                    <a:pt x="536828" y="386625"/>
                  </a:lnTo>
                  <a:lnTo>
                    <a:pt x="550982" y="416925"/>
                  </a:lnTo>
                  <a:lnTo>
                    <a:pt x="572352" y="441009"/>
                  </a:lnTo>
                  <a:lnTo>
                    <a:pt x="603068" y="457580"/>
                  </a:lnTo>
                  <a:lnTo>
                    <a:pt x="647635" y="449160"/>
                  </a:lnTo>
                  <a:lnTo>
                    <a:pt x="1426708" y="449160"/>
                  </a:lnTo>
                  <a:lnTo>
                    <a:pt x="1434912" y="438892"/>
                  </a:lnTo>
                  <a:lnTo>
                    <a:pt x="1463747" y="421131"/>
                  </a:lnTo>
                  <a:lnTo>
                    <a:pt x="1594512" y="421131"/>
                  </a:lnTo>
                  <a:lnTo>
                    <a:pt x="1600651" y="419705"/>
                  </a:lnTo>
                  <a:lnTo>
                    <a:pt x="1643230" y="399218"/>
                  </a:lnTo>
                  <a:lnTo>
                    <a:pt x="1681425" y="368807"/>
                  </a:lnTo>
                  <a:lnTo>
                    <a:pt x="1695329" y="351281"/>
                  </a:lnTo>
                  <a:lnTo>
                    <a:pt x="1215589" y="351281"/>
                  </a:lnTo>
                  <a:lnTo>
                    <a:pt x="871673" y="7365"/>
                  </a:lnTo>
                  <a:close/>
                </a:path>
                <a:path w="1743709" h="1746250">
                  <a:moveTo>
                    <a:pt x="1594512" y="421131"/>
                  </a:moveTo>
                  <a:lnTo>
                    <a:pt x="1463747" y="421131"/>
                  </a:lnTo>
                  <a:lnTo>
                    <a:pt x="1509197" y="430710"/>
                  </a:lnTo>
                  <a:lnTo>
                    <a:pt x="1555402" y="430219"/>
                  </a:lnTo>
                  <a:lnTo>
                    <a:pt x="1594512" y="421131"/>
                  </a:lnTo>
                  <a:close/>
                </a:path>
                <a:path w="1743709" h="1746250">
                  <a:moveTo>
                    <a:pt x="1528644" y="0"/>
                  </a:moveTo>
                  <a:lnTo>
                    <a:pt x="1487395" y="3952"/>
                  </a:lnTo>
                  <a:lnTo>
                    <a:pt x="1447348" y="15811"/>
                  </a:lnTo>
                  <a:lnTo>
                    <a:pt x="1409754" y="35575"/>
                  </a:lnTo>
                  <a:lnTo>
                    <a:pt x="1375863" y="63245"/>
                  </a:lnTo>
                  <a:lnTo>
                    <a:pt x="1346062" y="100497"/>
                  </a:lnTo>
                  <a:lnTo>
                    <a:pt x="1325728" y="141985"/>
                  </a:lnTo>
                  <a:lnTo>
                    <a:pt x="1314909" y="186095"/>
                  </a:lnTo>
                  <a:lnTo>
                    <a:pt x="1313655" y="231211"/>
                  </a:lnTo>
                  <a:lnTo>
                    <a:pt x="1322015" y="275716"/>
                  </a:lnTo>
                  <a:lnTo>
                    <a:pt x="1305422" y="306562"/>
                  </a:lnTo>
                  <a:lnTo>
                    <a:pt x="1281280" y="327977"/>
                  </a:lnTo>
                  <a:lnTo>
                    <a:pt x="1250899" y="342153"/>
                  </a:lnTo>
                  <a:lnTo>
                    <a:pt x="1215589" y="351281"/>
                  </a:lnTo>
                  <a:lnTo>
                    <a:pt x="1695329" y="351281"/>
                  </a:lnTo>
                  <a:lnTo>
                    <a:pt x="1712403" y="329761"/>
                  </a:lnTo>
                  <a:lnTo>
                    <a:pt x="1733054" y="286125"/>
                  </a:lnTo>
                  <a:lnTo>
                    <a:pt x="1743380" y="239732"/>
                  </a:lnTo>
                  <a:lnTo>
                    <a:pt x="1743380" y="192414"/>
                  </a:lnTo>
                  <a:lnTo>
                    <a:pt x="1733054" y="146006"/>
                  </a:lnTo>
                  <a:lnTo>
                    <a:pt x="1712403" y="102339"/>
                  </a:lnTo>
                  <a:lnTo>
                    <a:pt x="1681425" y="63245"/>
                  </a:lnTo>
                  <a:lnTo>
                    <a:pt x="1647534" y="35575"/>
                  </a:lnTo>
                  <a:lnTo>
                    <a:pt x="1609940" y="15811"/>
                  </a:lnTo>
                  <a:lnTo>
                    <a:pt x="1569893" y="3952"/>
                  </a:lnTo>
                  <a:lnTo>
                    <a:pt x="1528644" y="0"/>
                  </a:lnTo>
                  <a:close/>
                </a:path>
              </a:pathLst>
            </a:custGeom>
            <a:solidFill>
              <a:srgbClr val="61B5E4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3" name="Elbow Connector 2"/>
          <p:cNvCxnSpPr>
            <a:cxnSpLocks/>
            <a:endCxn id="41" idx="2"/>
          </p:cNvCxnSpPr>
          <p:nvPr/>
        </p:nvCxnSpPr>
        <p:spPr>
          <a:xfrm rot="10800000" flipV="1">
            <a:off x="1665695" y="3873987"/>
            <a:ext cx="2218883" cy="1004056"/>
          </a:xfrm>
          <a:prstGeom prst="bentConnector4">
            <a:avLst>
              <a:gd name="adj1" fmla="val 18676"/>
              <a:gd name="adj2" fmla="val 122768"/>
            </a:avLst>
          </a:prstGeom>
          <a:ln>
            <a:solidFill>
              <a:srgbClr val="61B5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42" idx="0"/>
          </p:cNvCxnSpPr>
          <p:nvPr/>
        </p:nvCxnSpPr>
        <p:spPr>
          <a:xfrm flipV="1">
            <a:off x="4923430" y="1009106"/>
            <a:ext cx="2549215" cy="1119946"/>
          </a:xfrm>
          <a:prstGeom prst="bentConnector4">
            <a:avLst>
              <a:gd name="adj1" fmla="val 24298"/>
              <a:gd name="adj2" fmla="val 120412"/>
            </a:avLst>
          </a:prstGeom>
          <a:ln>
            <a:solidFill>
              <a:srgbClr val="0020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cxnSpLocks/>
            <a:endCxn id="43" idx="2"/>
          </p:cNvCxnSpPr>
          <p:nvPr/>
        </p:nvCxnSpPr>
        <p:spPr>
          <a:xfrm>
            <a:off x="5497072" y="3394814"/>
            <a:ext cx="1975573" cy="1702458"/>
          </a:xfrm>
          <a:prstGeom prst="bentConnector4">
            <a:avLst>
              <a:gd name="adj1" fmla="val 16835"/>
              <a:gd name="adj2" fmla="val 113428"/>
            </a:avLst>
          </a:prstGeom>
          <a:ln>
            <a:solidFill>
              <a:srgbClr val="85BB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ject 11"/>
          <p:cNvSpPr txBox="1"/>
          <p:nvPr/>
        </p:nvSpPr>
        <p:spPr>
          <a:xfrm>
            <a:off x="323869" y="852701"/>
            <a:ext cx="2731907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81451" algn="just" defTabSz="685800">
              <a:tabLst>
                <a:tab pos="161449" algn="l"/>
                <a:tab pos="161925" algn="l"/>
              </a:tabLst>
              <a:defRPr/>
            </a:pPr>
            <a:r>
              <a:rPr lang="es-AR" sz="900" b="1" dirty="0">
                <a:solidFill>
                  <a:prstClr val="white">
                    <a:lumMod val="50000"/>
                  </a:prstClr>
                </a:solidFill>
                <a:latin typeface="Verdana"/>
                <a:cs typeface="Verdana"/>
              </a:rPr>
              <a:t>Tecnologías con menor nivel de emisiones</a:t>
            </a:r>
          </a:p>
          <a:p>
            <a:pPr marL="9525" marR="181451" algn="just" defTabSz="685800"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Establecer a la Eficiencia Energética como política de Estado, para lo cual se promueve la sanción de una Ley de Eficiencia Energética integral con el fin de:</a:t>
            </a:r>
          </a:p>
          <a:p>
            <a:pPr marL="180975" marR="181451" indent="-171450" algn="just" defTabSz="685800">
              <a:buFont typeface="+mj-lt"/>
              <a:buAutoNum type="arabicPeriod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Impulsar medidas y políticas referidas al aumento de eficiencia energética en todos los sectores.</a:t>
            </a:r>
          </a:p>
          <a:p>
            <a:pPr marL="180975" marR="181451" indent="-171450" algn="just" defTabSz="685800">
              <a:buFont typeface="+mj-lt"/>
              <a:buAutoNum type="arabicPeriod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Implementar sistemas de gestión de la energía.</a:t>
            </a:r>
          </a:p>
          <a:p>
            <a:pPr marL="180975" marR="181451" indent="-171450" algn="just" defTabSz="685800">
              <a:buFont typeface="+mj-lt"/>
              <a:buAutoNum type="arabicPeriod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Crear la figura del usuario con capacidad de gestión.</a:t>
            </a:r>
          </a:p>
          <a:p>
            <a:pPr marL="180975" marR="181451" indent="-171450" algn="just" defTabSz="685800">
              <a:buFont typeface="+mj-lt"/>
              <a:buAutoNum type="arabicPeriod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Implementar y promover el etiquetado y los estándares mínimos.</a:t>
            </a:r>
          </a:p>
          <a:p>
            <a:pPr marL="180975" marR="181451" indent="-171450" algn="just" defTabSz="685800">
              <a:buFont typeface="+mj-lt"/>
              <a:buAutoNum type="arabicPeriod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Lanzar un programa de educación en eficiencia energética.</a:t>
            </a:r>
          </a:p>
          <a:p>
            <a:pPr marL="9525" marR="181451" algn="just" defTabSz="685800">
              <a:tabLst>
                <a:tab pos="161449" algn="l"/>
                <a:tab pos="161925" algn="l"/>
              </a:tabLst>
              <a:defRPr/>
            </a:pPr>
            <a:endParaRPr lang="es-AR" sz="9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1" name="object 11"/>
          <p:cNvSpPr txBox="1"/>
          <p:nvPr/>
        </p:nvSpPr>
        <p:spPr>
          <a:xfrm>
            <a:off x="275613" y="3423799"/>
            <a:ext cx="2780162" cy="1454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81451" algn="just" defTabSz="685800">
              <a:tabLst>
                <a:tab pos="161449" algn="l"/>
                <a:tab pos="161925" algn="l"/>
              </a:tabLst>
              <a:defRPr/>
            </a:pPr>
            <a:r>
              <a:rPr lang="es-AR" sz="900" b="1" dirty="0">
                <a:solidFill>
                  <a:srgbClr val="51C3F9">
                    <a:lumMod val="75000"/>
                  </a:srgbClr>
                </a:solidFill>
                <a:latin typeface="Verdana"/>
                <a:cs typeface="Verdana"/>
              </a:rPr>
              <a:t>Infraestructura y Redes</a:t>
            </a:r>
          </a:p>
          <a:p>
            <a:pPr marL="180975" marR="181451" indent="-171450" algn="just" defTabSz="685800">
              <a:buFont typeface="+mj-lt"/>
              <a:buAutoNum type="arabicPeriod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Acelerar la implementación de medidores Smart</a:t>
            </a:r>
          </a:p>
          <a:p>
            <a:pPr marL="180975" marR="181451" indent="-171450" algn="just" defTabSz="685800">
              <a:buFont typeface="+mj-lt"/>
              <a:buAutoNum type="arabicPeriod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Digitalizar la matriz de potencia eléctrica</a:t>
            </a:r>
          </a:p>
          <a:p>
            <a:pPr marL="180975" marR="181451" indent="-171450" algn="just" defTabSz="685800">
              <a:buFont typeface="+mj-lt"/>
              <a:buAutoNum type="arabicPeriod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Diseñar una estructura tarifaria que represente precios adecuados para impulsar demanda</a:t>
            </a:r>
          </a:p>
          <a:p>
            <a:pPr marL="180975" marR="181451" indent="-171450" algn="just" defTabSz="685800">
              <a:buFont typeface="+mj-lt"/>
              <a:buAutoNum type="arabicPeriod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Buscar la integración entre distribuidores y transportadores de energía para optimizar el manejo de la matriz.</a:t>
            </a:r>
          </a:p>
          <a:p>
            <a:pPr marL="180975" marR="181451" indent="-171450" algn="just" defTabSz="685800">
              <a:buFont typeface="+mj-lt"/>
              <a:buAutoNum type="arabicPeriod"/>
              <a:tabLst>
                <a:tab pos="161449" algn="l"/>
                <a:tab pos="161925" algn="l"/>
              </a:tabLst>
              <a:defRPr/>
            </a:pPr>
            <a:endParaRPr lang="es-AR" sz="4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2" name="object 11"/>
          <p:cNvSpPr txBox="1"/>
          <p:nvPr/>
        </p:nvSpPr>
        <p:spPr>
          <a:xfrm>
            <a:off x="6162238" y="1009106"/>
            <a:ext cx="2620814" cy="1800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81451" algn="just" defTabSz="685800">
              <a:tabLst>
                <a:tab pos="161449" algn="l"/>
                <a:tab pos="161925" algn="l"/>
              </a:tabLst>
              <a:defRPr/>
            </a:pPr>
            <a:r>
              <a:rPr lang="es-AR" sz="900" b="1" dirty="0">
                <a:solidFill>
                  <a:srgbClr val="002060"/>
                </a:solidFill>
                <a:latin typeface="Verdana"/>
                <a:cs typeface="Verdana"/>
              </a:rPr>
              <a:t>Generación eléctrica</a:t>
            </a:r>
          </a:p>
          <a:p>
            <a:pPr marL="180975" marR="181451" indent="-171450" algn="just" defTabSz="685800">
              <a:buFont typeface="+mj-lt"/>
              <a:buAutoNum type="arabicPeriod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Acelerar la Transición Energética a una matriz de generación eléctrica libre de emisiones. </a:t>
            </a:r>
          </a:p>
          <a:p>
            <a:pPr marL="180975" marR="181451" indent="-171450" algn="just" defTabSz="685800">
              <a:buFont typeface="+mj-lt"/>
              <a:buAutoNum type="arabicPeriod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Implementar el almacenamiento para potenciar los beneficios y el uso de las energías renovables a nivel del sistema. </a:t>
            </a:r>
          </a:p>
          <a:p>
            <a:pPr marL="180975" marR="181451" indent="-171450" algn="just" defTabSz="685800">
              <a:buFont typeface="+mj-lt"/>
              <a:buAutoNum type="arabicPeriod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Propender a la integración energética con los países limítrofes.</a:t>
            </a:r>
          </a:p>
          <a:p>
            <a:pPr marL="180975" marR="181451" indent="-171450" algn="just" defTabSz="685800">
              <a:buFont typeface="+mj-lt"/>
              <a:buAutoNum type="arabicPeriod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Desarrollar una regulación que incentive las inversiones necesarias en las redes.</a:t>
            </a:r>
          </a:p>
        </p:txBody>
      </p:sp>
      <p:sp>
        <p:nvSpPr>
          <p:cNvPr id="43" name="object 11"/>
          <p:cNvSpPr txBox="1"/>
          <p:nvPr/>
        </p:nvSpPr>
        <p:spPr>
          <a:xfrm>
            <a:off x="6162238" y="3019780"/>
            <a:ext cx="2620814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81451" algn="just" defTabSz="685800">
              <a:tabLst>
                <a:tab pos="161449" algn="l"/>
                <a:tab pos="161925" algn="l"/>
              </a:tabLst>
              <a:defRPr/>
            </a:pPr>
            <a:r>
              <a:rPr lang="es-AR" sz="900" b="1" dirty="0">
                <a:solidFill>
                  <a:srgbClr val="99CB38">
                    <a:lumMod val="75000"/>
                  </a:srgbClr>
                </a:solidFill>
                <a:latin typeface="Verdana"/>
                <a:cs typeface="Verdana"/>
              </a:rPr>
              <a:t>Carbon Pricing</a:t>
            </a:r>
          </a:p>
          <a:p>
            <a:pPr marL="180975" marR="181451" indent="-171450" algn="just" defTabSz="685800">
              <a:buFont typeface="+mj-lt"/>
              <a:buAutoNum type="arabicPeriod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Desarrollar la señal de precio que refleje el costo social del carbono, mediante: </a:t>
            </a:r>
          </a:p>
          <a:p>
            <a:pPr marL="523875" marR="181451" lvl="1" indent="-171450" algn="just" defTabSz="685800">
              <a:buFont typeface="+mj-lt"/>
              <a:buAutoNum type="alphaLcPeriod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Incrementar el impuesto al carbono sobre los combustibles para que refleje el costo de las emisiones</a:t>
            </a:r>
          </a:p>
          <a:p>
            <a:pPr marL="523875" marR="181451" lvl="1" indent="-171450" algn="just" defTabSz="685800">
              <a:buFont typeface="+mj-lt"/>
              <a:buAutoNum type="alphaLcPeriod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Introducir un mercado de carbono con límites de emisión para los segmentos que no pueden sustituir combustibles, o con emisiones no relacionadas con energía</a:t>
            </a:r>
          </a:p>
          <a:p>
            <a:pPr marL="9525" marR="181451" algn="just" defTabSz="685800">
              <a:tabLst>
                <a:tab pos="161449" algn="l"/>
                <a:tab pos="161925" algn="l"/>
              </a:tabLst>
              <a:defRPr/>
            </a:pPr>
            <a:endParaRPr lang="es-AR" sz="9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1CEEFB-12AA-47AB-886F-9B32343F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9BE92D-0AB3-4D31-9020-D9795941237E}" type="slidenum">
              <a:rPr lang="es-AR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 defTabSz="685800"/>
              <a:t>14</a:t>
            </a:fld>
            <a:endParaRPr lang="es-AR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101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DBC44-CDC3-4069-BE05-8C6B10FB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16" y="357105"/>
            <a:ext cx="8213174" cy="293143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Objetivo del Estudio</a:t>
            </a:r>
          </a:p>
        </p:txBody>
      </p:sp>
      <p:pic>
        <p:nvPicPr>
          <p:cNvPr id="20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/>
          <a:stretch/>
        </p:blipFill>
        <p:spPr bwMode="auto">
          <a:xfrm>
            <a:off x="480389" y="1307177"/>
            <a:ext cx="4994581" cy="83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3063661" y="2073353"/>
            <a:ext cx="1087040" cy="348645"/>
            <a:chOff x="6745707" y="2127404"/>
            <a:chExt cx="1117329" cy="438936"/>
          </a:xfrm>
        </p:grpSpPr>
        <p:sp>
          <p:nvSpPr>
            <p:cNvPr id="27" name="TextBox 26"/>
            <p:cNvSpPr txBox="1"/>
            <p:nvPr/>
          </p:nvSpPr>
          <p:spPr>
            <a:xfrm>
              <a:off x="6745707" y="2152886"/>
              <a:ext cx="690223" cy="413454"/>
            </a:xfrm>
            <a:prstGeom prst="rect">
              <a:avLst/>
            </a:prstGeom>
            <a:noFill/>
          </p:spPr>
          <p:txBody>
            <a:bodyPr lIns="25454" tIns="25454" rIns="25454" bIns="25454">
              <a:spAutoFit/>
            </a:bodyPr>
            <a:lstStyle/>
            <a:p>
              <a:pPr algn="ctr" defTabSz="737327">
                <a:defRPr/>
              </a:pPr>
              <a:r>
                <a:rPr lang="en-GB" b="1" kern="0" dirty="0">
                  <a:solidFill>
                    <a:srgbClr val="81BC00"/>
                  </a:solidFill>
                  <a:latin typeface="Calibri Light" panose="020F0302020204030204"/>
                </a:rPr>
                <a:t>2050</a:t>
              </a:r>
            </a:p>
          </p:txBody>
        </p:sp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7495371" y="2127404"/>
              <a:ext cx="367665" cy="332078"/>
              <a:chOff x="4946650" y="3179763"/>
              <a:chExt cx="612775" cy="553462"/>
            </a:xfrm>
            <a:solidFill>
              <a:srgbClr val="81BC00"/>
            </a:solidFill>
          </p:grpSpPr>
          <p:sp>
            <p:nvSpPr>
              <p:cNvPr id="29" name="Freeform 56"/>
              <p:cNvSpPr>
                <a:spLocks noEditPoints="1"/>
              </p:cNvSpPr>
              <p:nvPr/>
            </p:nvSpPr>
            <p:spPr bwMode="auto">
              <a:xfrm>
                <a:off x="4946650" y="3287713"/>
                <a:ext cx="572801" cy="445512"/>
              </a:xfrm>
              <a:custGeom>
                <a:avLst/>
                <a:gdLst>
                  <a:gd name="T0" fmla="*/ 364 w 386"/>
                  <a:gd name="T1" fmla="*/ 186 h 320"/>
                  <a:gd name="T2" fmla="*/ 322 w 386"/>
                  <a:gd name="T3" fmla="*/ 182 h 320"/>
                  <a:gd name="T4" fmla="*/ 320 w 386"/>
                  <a:gd name="T5" fmla="*/ 226 h 320"/>
                  <a:gd name="T6" fmla="*/ 364 w 386"/>
                  <a:gd name="T7" fmla="*/ 224 h 320"/>
                  <a:gd name="T8" fmla="*/ 96 w 386"/>
                  <a:gd name="T9" fmla="*/ 186 h 320"/>
                  <a:gd name="T10" fmla="*/ 138 w 386"/>
                  <a:gd name="T11" fmla="*/ 226 h 320"/>
                  <a:gd name="T12" fmla="*/ 140 w 386"/>
                  <a:gd name="T13" fmla="*/ 186 h 320"/>
                  <a:gd name="T14" fmla="*/ 364 w 386"/>
                  <a:gd name="T15" fmla="*/ 128 h 320"/>
                  <a:gd name="T16" fmla="*/ 320 w 386"/>
                  <a:gd name="T17" fmla="*/ 126 h 320"/>
                  <a:gd name="T18" fmla="*/ 322 w 386"/>
                  <a:gd name="T19" fmla="*/ 170 h 320"/>
                  <a:gd name="T20" fmla="*/ 364 w 386"/>
                  <a:gd name="T21" fmla="*/ 128 h 320"/>
                  <a:gd name="T22" fmla="*/ 322 w 386"/>
                  <a:gd name="T23" fmla="*/ 66 h 320"/>
                  <a:gd name="T24" fmla="*/ 318 w 386"/>
                  <a:gd name="T25" fmla="*/ 108 h 320"/>
                  <a:gd name="T26" fmla="*/ 362 w 386"/>
                  <a:gd name="T27" fmla="*/ 110 h 320"/>
                  <a:gd name="T28" fmla="*/ 96 w 386"/>
                  <a:gd name="T29" fmla="*/ 126 h 320"/>
                  <a:gd name="T30" fmla="*/ 98 w 386"/>
                  <a:gd name="T31" fmla="*/ 170 h 320"/>
                  <a:gd name="T32" fmla="*/ 140 w 386"/>
                  <a:gd name="T33" fmla="*/ 128 h 320"/>
                  <a:gd name="T34" fmla="*/ 138 w 386"/>
                  <a:gd name="T35" fmla="*/ 66 h 320"/>
                  <a:gd name="T36" fmla="*/ 96 w 386"/>
                  <a:gd name="T37" fmla="*/ 108 h 320"/>
                  <a:gd name="T38" fmla="*/ 138 w 386"/>
                  <a:gd name="T39" fmla="*/ 112 h 320"/>
                  <a:gd name="T40" fmla="*/ 140 w 386"/>
                  <a:gd name="T41" fmla="*/ 68 h 320"/>
                  <a:gd name="T42" fmla="*/ 344 w 386"/>
                  <a:gd name="T43" fmla="*/ 320 h 320"/>
                  <a:gd name="T44" fmla="*/ 58 w 386"/>
                  <a:gd name="T45" fmla="*/ 26 h 320"/>
                  <a:gd name="T46" fmla="*/ 190 w 386"/>
                  <a:gd name="T47" fmla="*/ 0 h 320"/>
                  <a:gd name="T48" fmla="*/ 386 w 386"/>
                  <a:gd name="T49" fmla="*/ 0 h 320"/>
                  <a:gd name="T50" fmla="*/ 286 w 386"/>
                  <a:gd name="T51" fmla="*/ 182 h 320"/>
                  <a:gd name="T52" fmla="*/ 244 w 386"/>
                  <a:gd name="T53" fmla="*/ 224 h 320"/>
                  <a:gd name="T54" fmla="*/ 286 w 386"/>
                  <a:gd name="T55" fmla="*/ 228 h 320"/>
                  <a:gd name="T56" fmla="*/ 288 w 386"/>
                  <a:gd name="T57" fmla="*/ 128 h 320"/>
                  <a:gd name="T58" fmla="*/ 246 w 386"/>
                  <a:gd name="T59" fmla="*/ 126 h 320"/>
                  <a:gd name="T60" fmla="*/ 244 w 386"/>
                  <a:gd name="T61" fmla="*/ 170 h 320"/>
                  <a:gd name="T62" fmla="*/ 288 w 386"/>
                  <a:gd name="T63" fmla="*/ 168 h 320"/>
                  <a:gd name="T64" fmla="*/ 288 w 386"/>
                  <a:gd name="T65" fmla="*/ 68 h 320"/>
                  <a:gd name="T66" fmla="*/ 244 w 386"/>
                  <a:gd name="T67" fmla="*/ 70 h 320"/>
                  <a:gd name="T68" fmla="*/ 286 w 386"/>
                  <a:gd name="T69" fmla="*/ 112 h 320"/>
                  <a:gd name="T70" fmla="*/ 216 w 386"/>
                  <a:gd name="T71" fmla="*/ 224 h 320"/>
                  <a:gd name="T72" fmla="*/ 174 w 386"/>
                  <a:gd name="T73" fmla="*/ 182 h 320"/>
                  <a:gd name="T74" fmla="*/ 170 w 386"/>
                  <a:gd name="T75" fmla="*/ 224 h 320"/>
                  <a:gd name="T76" fmla="*/ 214 w 386"/>
                  <a:gd name="T77" fmla="*/ 226 h 320"/>
                  <a:gd name="T78" fmla="*/ 216 w 386"/>
                  <a:gd name="T79" fmla="*/ 128 h 320"/>
                  <a:gd name="T80" fmla="*/ 172 w 386"/>
                  <a:gd name="T81" fmla="*/ 126 h 320"/>
                  <a:gd name="T82" fmla="*/ 174 w 386"/>
                  <a:gd name="T83" fmla="*/ 170 h 320"/>
                  <a:gd name="T84" fmla="*/ 216 w 386"/>
                  <a:gd name="T85" fmla="*/ 166 h 320"/>
                  <a:gd name="T86" fmla="*/ 212 w 386"/>
                  <a:gd name="T87" fmla="*/ 66 h 320"/>
                  <a:gd name="T88" fmla="*/ 170 w 386"/>
                  <a:gd name="T89" fmla="*/ 108 h 320"/>
                  <a:gd name="T90" fmla="*/ 212 w 386"/>
                  <a:gd name="T91" fmla="*/ 112 h 320"/>
                  <a:gd name="T92" fmla="*/ 66 w 386"/>
                  <a:gd name="T93" fmla="*/ 184 h 320"/>
                  <a:gd name="T94" fmla="*/ 24 w 386"/>
                  <a:gd name="T95" fmla="*/ 182 h 320"/>
                  <a:gd name="T96" fmla="*/ 22 w 386"/>
                  <a:gd name="T97" fmla="*/ 226 h 320"/>
                  <a:gd name="T98" fmla="*/ 66 w 386"/>
                  <a:gd name="T99" fmla="*/ 224 h 320"/>
                  <a:gd name="T100" fmla="*/ 66 w 386"/>
                  <a:gd name="T101" fmla="*/ 126 h 320"/>
                  <a:gd name="T102" fmla="*/ 22 w 386"/>
                  <a:gd name="T103" fmla="*/ 128 h 320"/>
                  <a:gd name="T104" fmla="*/ 64 w 386"/>
                  <a:gd name="T105" fmla="*/ 170 h 320"/>
                  <a:gd name="T106" fmla="*/ 66 w 386"/>
                  <a:gd name="T107" fmla="*/ 108 h 320"/>
                  <a:gd name="T108" fmla="*/ 24 w 386"/>
                  <a:gd name="T109" fmla="*/ 66 h 320"/>
                  <a:gd name="T110" fmla="*/ 22 w 386"/>
                  <a:gd name="T111" fmla="*/ 108 h 320"/>
                  <a:gd name="T112" fmla="*/ 66 w 386"/>
                  <a:gd name="T113" fmla="*/ 11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6" h="320">
                    <a:moveTo>
                      <a:pt x="336" y="254"/>
                    </a:moveTo>
                    <a:lnTo>
                      <a:pt x="336" y="308"/>
                    </a:lnTo>
                    <a:lnTo>
                      <a:pt x="372" y="254"/>
                    </a:lnTo>
                    <a:lnTo>
                      <a:pt x="336" y="254"/>
                    </a:lnTo>
                    <a:close/>
                    <a:moveTo>
                      <a:pt x="364" y="186"/>
                    </a:moveTo>
                    <a:lnTo>
                      <a:pt x="364" y="186"/>
                    </a:lnTo>
                    <a:lnTo>
                      <a:pt x="362" y="182"/>
                    </a:lnTo>
                    <a:lnTo>
                      <a:pt x="360" y="182"/>
                    </a:lnTo>
                    <a:lnTo>
                      <a:pt x="322" y="182"/>
                    </a:lnTo>
                    <a:lnTo>
                      <a:pt x="322" y="182"/>
                    </a:lnTo>
                    <a:lnTo>
                      <a:pt x="320" y="182"/>
                    </a:lnTo>
                    <a:lnTo>
                      <a:pt x="318" y="186"/>
                    </a:lnTo>
                    <a:lnTo>
                      <a:pt x="318" y="224"/>
                    </a:lnTo>
                    <a:lnTo>
                      <a:pt x="318" y="224"/>
                    </a:lnTo>
                    <a:lnTo>
                      <a:pt x="320" y="226"/>
                    </a:lnTo>
                    <a:lnTo>
                      <a:pt x="322" y="226"/>
                    </a:lnTo>
                    <a:lnTo>
                      <a:pt x="360" y="226"/>
                    </a:lnTo>
                    <a:lnTo>
                      <a:pt x="360" y="226"/>
                    </a:lnTo>
                    <a:lnTo>
                      <a:pt x="362" y="226"/>
                    </a:lnTo>
                    <a:lnTo>
                      <a:pt x="364" y="224"/>
                    </a:lnTo>
                    <a:lnTo>
                      <a:pt x="364" y="186"/>
                    </a:lnTo>
                    <a:close/>
                    <a:moveTo>
                      <a:pt x="98" y="182"/>
                    </a:moveTo>
                    <a:lnTo>
                      <a:pt x="98" y="182"/>
                    </a:lnTo>
                    <a:lnTo>
                      <a:pt x="96" y="182"/>
                    </a:lnTo>
                    <a:lnTo>
                      <a:pt x="96" y="186"/>
                    </a:lnTo>
                    <a:lnTo>
                      <a:pt x="96" y="224"/>
                    </a:lnTo>
                    <a:lnTo>
                      <a:pt x="96" y="224"/>
                    </a:lnTo>
                    <a:lnTo>
                      <a:pt x="96" y="226"/>
                    </a:lnTo>
                    <a:lnTo>
                      <a:pt x="98" y="226"/>
                    </a:lnTo>
                    <a:lnTo>
                      <a:pt x="138" y="226"/>
                    </a:lnTo>
                    <a:lnTo>
                      <a:pt x="138" y="226"/>
                    </a:lnTo>
                    <a:lnTo>
                      <a:pt x="140" y="226"/>
                    </a:lnTo>
                    <a:lnTo>
                      <a:pt x="140" y="224"/>
                    </a:lnTo>
                    <a:lnTo>
                      <a:pt x="140" y="186"/>
                    </a:lnTo>
                    <a:lnTo>
                      <a:pt x="140" y="186"/>
                    </a:lnTo>
                    <a:lnTo>
                      <a:pt x="140" y="182"/>
                    </a:lnTo>
                    <a:lnTo>
                      <a:pt x="138" y="182"/>
                    </a:lnTo>
                    <a:lnTo>
                      <a:pt x="98" y="182"/>
                    </a:lnTo>
                    <a:close/>
                    <a:moveTo>
                      <a:pt x="364" y="128"/>
                    </a:moveTo>
                    <a:lnTo>
                      <a:pt x="364" y="128"/>
                    </a:lnTo>
                    <a:lnTo>
                      <a:pt x="362" y="126"/>
                    </a:lnTo>
                    <a:lnTo>
                      <a:pt x="360" y="124"/>
                    </a:lnTo>
                    <a:lnTo>
                      <a:pt x="322" y="124"/>
                    </a:lnTo>
                    <a:lnTo>
                      <a:pt x="322" y="124"/>
                    </a:lnTo>
                    <a:lnTo>
                      <a:pt x="320" y="126"/>
                    </a:lnTo>
                    <a:lnTo>
                      <a:pt x="318" y="128"/>
                    </a:lnTo>
                    <a:lnTo>
                      <a:pt x="318" y="166"/>
                    </a:lnTo>
                    <a:lnTo>
                      <a:pt x="318" y="166"/>
                    </a:lnTo>
                    <a:lnTo>
                      <a:pt x="320" y="168"/>
                    </a:lnTo>
                    <a:lnTo>
                      <a:pt x="322" y="170"/>
                    </a:lnTo>
                    <a:lnTo>
                      <a:pt x="360" y="170"/>
                    </a:lnTo>
                    <a:lnTo>
                      <a:pt x="360" y="170"/>
                    </a:lnTo>
                    <a:lnTo>
                      <a:pt x="362" y="168"/>
                    </a:lnTo>
                    <a:lnTo>
                      <a:pt x="364" y="166"/>
                    </a:lnTo>
                    <a:lnTo>
                      <a:pt x="364" y="128"/>
                    </a:lnTo>
                    <a:close/>
                    <a:moveTo>
                      <a:pt x="364" y="70"/>
                    </a:moveTo>
                    <a:lnTo>
                      <a:pt x="364" y="70"/>
                    </a:lnTo>
                    <a:lnTo>
                      <a:pt x="362" y="68"/>
                    </a:lnTo>
                    <a:lnTo>
                      <a:pt x="360" y="66"/>
                    </a:lnTo>
                    <a:lnTo>
                      <a:pt x="322" y="66"/>
                    </a:lnTo>
                    <a:lnTo>
                      <a:pt x="322" y="66"/>
                    </a:lnTo>
                    <a:lnTo>
                      <a:pt x="320" y="68"/>
                    </a:lnTo>
                    <a:lnTo>
                      <a:pt x="318" y="70"/>
                    </a:lnTo>
                    <a:lnTo>
                      <a:pt x="318" y="108"/>
                    </a:lnTo>
                    <a:lnTo>
                      <a:pt x="318" y="108"/>
                    </a:lnTo>
                    <a:lnTo>
                      <a:pt x="320" y="110"/>
                    </a:lnTo>
                    <a:lnTo>
                      <a:pt x="322" y="112"/>
                    </a:lnTo>
                    <a:lnTo>
                      <a:pt x="360" y="112"/>
                    </a:lnTo>
                    <a:lnTo>
                      <a:pt x="360" y="112"/>
                    </a:lnTo>
                    <a:lnTo>
                      <a:pt x="362" y="110"/>
                    </a:lnTo>
                    <a:lnTo>
                      <a:pt x="364" y="108"/>
                    </a:lnTo>
                    <a:lnTo>
                      <a:pt x="364" y="70"/>
                    </a:lnTo>
                    <a:close/>
                    <a:moveTo>
                      <a:pt x="98" y="124"/>
                    </a:moveTo>
                    <a:lnTo>
                      <a:pt x="98" y="124"/>
                    </a:lnTo>
                    <a:lnTo>
                      <a:pt x="96" y="126"/>
                    </a:lnTo>
                    <a:lnTo>
                      <a:pt x="96" y="128"/>
                    </a:lnTo>
                    <a:lnTo>
                      <a:pt x="96" y="166"/>
                    </a:lnTo>
                    <a:lnTo>
                      <a:pt x="96" y="166"/>
                    </a:lnTo>
                    <a:lnTo>
                      <a:pt x="96" y="168"/>
                    </a:lnTo>
                    <a:lnTo>
                      <a:pt x="98" y="170"/>
                    </a:lnTo>
                    <a:lnTo>
                      <a:pt x="138" y="170"/>
                    </a:lnTo>
                    <a:lnTo>
                      <a:pt x="138" y="170"/>
                    </a:lnTo>
                    <a:lnTo>
                      <a:pt x="140" y="168"/>
                    </a:lnTo>
                    <a:lnTo>
                      <a:pt x="140" y="166"/>
                    </a:lnTo>
                    <a:lnTo>
                      <a:pt x="140" y="128"/>
                    </a:lnTo>
                    <a:lnTo>
                      <a:pt x="140" y="128"/>
                    </a:lnTo>
                    <a:lnTo>
                      <a:pt x="140" y="126"/>
                    </a:lnTo>
                    <a:lnTo>
                      <a:pt x="138" y="124"/>
                    </a:lnTo>
                    <a:lnTo>
                      <a:pt x="98" y="124"/>
                    </a:lnTo>
                    <a:close/>
                    <a:moveTo>
                      <a:pt x="138" y="66"/>
                    </a:moveTo>
                    <a:lnTo>
                      <a:pt x="98" y="66"/>
                    </a:lnTo>
                    <a:lnTo>
                      <a:pt x="98" y="66"/>
                    </a:lnTo>
                    <a:lnTo>
                      <a:pt x="96" y="68"/>
                    </a:lnTo>
                    <a:lnTo>
                      <a:pt x="96" y="70"/>
                    </a:lnTo>
                    <a:lnTo>
                      <a:pt x="96" y="108"/>
                    </a:lnTo>
                    <a:lnTo>
                      <a:pt x="96" y="108"/>
                    </a:lnTo>
                    <a:lnTo>
                      <a:pt x="96" y="110"/>
                    </a:lnTo>
                    <a:lnTo>
                      <a:pt x="98" y="112"/>
                    </a:lnTo>
                    <a:lnTo>
                      <a:pt x="138" y="112"/>
                    </a:lnTo>
                    <a:lnTo>
                      <a:pt x="138" y="112"/>
                    </a:lnTo>
                    <a:lnTo>
                      <a:pt x="140" y="110"/>
                    </a:lnTo>
                    <a:lnTo>
                      <a:pt x="140" y="108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68"/>
                    </a:lnTo>
                    <a:lnTo>
                      <a:pt x="138" y="66"/>
                    </a:lnTo>
                    <a:lnTo>
                      <a:pt x="138" y="66"/>
                    </a:lnTo>
                    <a:close/>
                    <a:moveTo>
                      <a:pt x="386" y="0"/>
                    </a:moveTo>
                    <a:lnTo>
                      <a:pt x="386" y="254"/>
                    </a:lnTo>
                    <a:lnTo>
                      <a:pt x="344" y="320"/>
                    </a:lnTo>
                    <a:lnTo>
                      <a:pt x="0" y="320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58" y="26"/>
                    </a:lnTo>
                    <a:lnTo>
                      <a:pt x="58" y="0"/>
                    </a:lnTo>
                    <a:lnTo>
                      <a:pt x="172" y="0"/>
                    </a:lnTo>
                    <a:lnTo>
                      <a:pt x="172" y="28"/>
                    </a:lnTo>
                    <a:lnTo>
                      <a:pt x="190" y="28"/>
                    </a:lnTo>
                    <a:lnTo>
                      <a:pt x="190" y="0"/>
                    </a:lnTo>
                    <a:lnTo>
                      <a:pt x="296" y="0"/>
                    </a:lnTo>
                    <a:lnTo>
                      <a:pt x="296" y="28"/>
                    </a:lnTo>
                    <a:lnTo>
                      <a:pt x="316" y="28"/>
                    </a:lnTo>
                    <a:lnTo>
                      <a:pt x="316" y="0"/>
                    </a:lnTo>
                    <a:lnTo>
                      <a:pt x="386" y="0"/>
                    </a:lnTo>
                    <a:close/>
                    <a:moveTo>
                      <a:pt x="288" y="224"/>
                    </a:moveTo>
                    <a:lnTo>
                      <a:pt x="288" y="186"/>
                    </a:lnTo>
                    <a:lnTo>
                      <a:pt x="288" y="186"/>
                    </a:lnTo>
                    <a:lnTo>
                      <a:pt x="288" y="184"/>
                    </a:lnTo>
                    <a:lnTo>
                      <a:pt x="286" y="182"/>
                    </a:lnTo>
                    <a:lnTo>
                      <a:pt x="246" y="182"/>
                    </a:lnTo>
                    <a:lnTo>
                      <a:pt x="246" y="182"/>
                    </a:lnTo>
                    <a:lnTo>
                      <a:pt x="244" y="184"/>
                    </a:lnTo>
                    <a:lnTo>
                      <a:pt x="244" y="186"/>
                    </a:lnTo>
                    <a:lnTo>
                      <a:pt x="244" y="224"/>
                    </a:lnTo>
                    <a:lnTo>
                      <a:pt x="244" y="224"/>
                    </a:lnTo>
                    <a:lnTo>
                      <a:pt x="244" y="226"/>
                    </a:lnTo>
                    <a:lnTo>
                      <a:pt x="246" y="228"/>
                    </a:lnTo>
                    <a:lnTo>
                      <a:pt x="286" y="228"/>
                    </a:lnTo>
                    <a:lnTo>
                      <a:pt x="286" y="228"/>
                    </a:lnTo>
                    <a:lnTo>
                      <a:pt x="288" y="226"/>
                    </a:lnTo>
                    <a:lnTo>
                      <a:pt x="288" y="224"/>
                    </a:lnTo>
                    <a:lnTo>
                      <a:pt x="288" y="224"/>
                    </a:lnTo>
                    <a:close/>
                    <a:moveTo>
                      <a:pt x="288" y="168"/>
                    </a:moveTo>
                    <a:lnTo>
                      <a:pt x="288" y="128"/>
                    </a:lnTo>
                    <a:lnTo>
                      <a:pt x="288" y="128"/>
                    </a:lnTo>
                    <a:lnTo>
                      <a:pt x="288" y="126"/>
                    </a:lnTo>
                    <a:lnTo>
                      <a:pt x="286" y="126"/>
                    </a:lnTo>
                    <a:lnTo>
                      <a:pt x="246" y="126"/>
                    </a:lnTo>
                    <a:lnTo>
                      <a:pt x="246" y="126"/>
                    </a:lnTo>
                    <a:lnTo>
                      <a:pt x="244" y="126"/>
                    </a:lnTo>
                    <a:lnTo>
                      <a:pt x="244" y="128"/>
                    </a:lnTo>
                    <a:lnTo>
                      <a:pt x="244" y="168"/>
                    </a:lnTo>
                    <a:lnTo>
                      <a:pt x="244" y="168"/>
                    </a:lnTo>
                    <a:lnTo>
                      <a:pt x="244" y="170"/>
                    </a:lnTo>
                    <a:lnTo>
                      <a:pt x="246" y="170"/>
                    </a:lnTo>
                    <a:lnTo>
                      <a:pt x="286" y="170"/>
                    </a:lnTo>
                    <a:lnTo>
                      <a:pt x="286" y="170"/>
                    </a:lnTo>
                    <a:lnTo>
                      <a:pt x="288" y="170"/>
                    </a:lnTo>
                    <a:lnTo>
                      <a:pt x="288" y="168"/>
                    </a:lnTo>
                    <a:lnTo>
                      <a:pt x="288" y="168"/>
                    </a:lnTo>
                    <a:close/>
                    <a:moveTo>
                      <a:pt x="288" y="108"/>
                    </a:moveTo>
                    <a:lnTo>
                      <a:pt x="288" y="70"/>
                    </a:lnTo>
                    <a:lnTo>
                      <a:pt x="288" y="70"/>
                    </a:lnTo>
                    <a:lnTo>
                      <a:pt x="288" y="68"/>
                    </a:lnTo>
                    <a:lnTo>
                      <a:pt x="286" y="68"/>
                    </a:lnTo>
                    <a:lnTo>
                      <a:pt x="246" y="68"/>
                    </a:lnTo>
                    <a:lnTo>
                      <a:pt x="246" y="68"/>
                    </a:lnTo>
                    <a:lnTo>
                      <a:pt x="244" y="68"/>
                    </a:lnTo>
                    <a:lnTo>
                      <a:pt x="244" y="70"/>
                    </a:lnTo>
                    <a:lnTo>
                      <a:pt x="244" y="108"/>
                    </a:lnTo>
                    <a:lnTo>
                      <a:pt x="244" y="108"/>
                    </a:lnTo>
                    <a:lnTo>
                      <a:pt x="244" y="110"/>
                    </a:lnTo>
                    <a:lnTo>
                      <a:pt x="246" y="112"/>
                    </a:lnTo>
                    <a:lnTo>
                      <a:pt x="286" y="112"/>
                    </a:lnTo>
                    <a:lnTo>
                      <a:pt x="286" y="112"/>
                    </a:lnTo>
                    <a:lnTo>
                      <a:pt x="288" y="110"/>
                    </a:lnTo>
                    <a:lnTo>
                      <a:pt x="288" y="108"/>
                    </a:lnTo>
                    <a:lnTo>
                      <a:pt x="288" y="108"/>
                    </a:lnTo>
                    <a:close/>
                    <a:moveTo>
                      <a:pt x="216" y="224"/>
                    </a:moveTo>
                    <a:lnTo>
                      <a:pt x="216" y="184"/>
                    </a:lnTo>
                    <a:lnTo>
                      <a:pt x="216" y="184"/>
                    </a:lnTo>
                    <a:lnTo>
                      <a:pt x="214" y="182"/>
                    </a:lnTo>
                    <a:lnTo>
                      <a:pt x="212" y="182"/>
                    </a:lnTo>
                    <a:lnTo>
                      <a:pt x="174" y="182"/>
                    </a:lnTo>
                    <a:lnTo>
                      <a:pt x="174" y="182"/>
                    </a:lnTo>
                    <a:lnTo>
                      <a:pt x="172" y="182"/>
                    </a:lnTo>
                    <a:lnTo>
                      <a:pt x="170" y="184"/>
                    </a:lnTo>
                    <a:lnTo>
                      <a:pt x="170" y="224"/>
                    </a:lnTo>
                    <a:lnTo>
                      <a:pt x="170" y="224"/>
                    </a:lnTo>
                    <a:lnTo>
                      <a:pt x="172" y="226"/>
                    </a:lnTo>
                    <a:lnTo>
                      <a:pt x="174" y="226"/>
                    </a:lnTo>
                    <a:lnTo>
                      <a:pt x="212" y="226"/>
                    </a:lnTo>
                    <a:lnTo>
                      <a:pt x="212" y="226"/>
                    </a:lnTo>
                    <a:lnTo>
                      <a:pt x="214" y="226"/>
                    </a:lnTo>
                    <a:lnTo>
                      <a:pt x="216" y="224"/>
                    </a:lnTo>
                    <a:lnTo>
                      <a:pt x="216" y="224"/>
                    </a:lnTo>
                    <a:close/>
                    <a:moveTo>
                      <a:pt x="216" y="166"/>
                    </a:moveTo>
                    <a:lnTo>
                      <a:pt x="216" y="128"/>
                    </a:lnTo>
                    <a:lnTo>
                      <a:pt x="216" y="128"/>
                    </a:lnTo>
                    <a:lnTo>
                      <a:pt x="214" y="126"/>
                    </a:lnTo>
                    <a:lnTo>
                      <a:pt x="212" y="124"/>
                    </a:lnTo>
                    <a:lnTo>
                      <a:pt x="174" y="124"/>
                    </a:lnTo>
                    <a:lnTo>
                      <a:pt x="174" y="124"/>
                    </a:lnTo>
                    <a:lnTo>
                      <a:pt x="172" y="126"/>
                    </a:lnTo>
                    <a:lnTo>
                      <a:pt x="170" y="128"/>
                    </a:lnTo>
                    <a:lnTo>
                      <a:pt x="170" y="166"/>
                    </a:lnTo>
                    <a:lnTo>
                      <a:pt x="170" y="166"/>
                    </a:lnTo>
                    <a:lnTo>
                      <a:pt x="172" y="168"/>
                    </a:lnTo>
                    <a:lnTo>
                      <a:pt x="174" y="170"/>
                    </a:lnTo>
                    <a:lnTo>
                      <a:pt x="212" y="170"/>
                    </a:lnTo>
                    <a:lnTo>
                      <a:pt x="212" y="170"/>
                    </a:lnTo>
                    <a:lnTo>
                      <a:pt x="214" y="168"/>
                    </a:lnTo>
                    <a:lnTo>
                      <a:pt x="216" y="166"/>
                    </a:lnTo>
                    <a:lnTo>
                      <a:pt x="216" y="166"/>
                    </a:lnTo>
                    <a:close/>
                    <a:moveTo>
                      <a:pt x="216" y="108"/>
                    </a:moveTo>
                    <a:lnTo>
                      <a:pt x="216" y="70"/>
                    </a:lnTo>
                    <a:lnTo>
                      <a:pt x="216" y="70"/>
                    </a:lnTo>
                    <a:lnTo>
                      <a:pt x="214" y="68"/>
                    </a:lnTo>
                    <a:lnTo>
                      <a:pt x="212" y="66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72" y="68"/>
                    </a:lnTo>
                    <a:lnTo>
                      <a:pt x="170" y="70"/>
                    </a:lnTo>
                    <a:lnTo>
                      <a:pt x="170" y="108"/>
                    </a:lnTo>
                    <a:lnTo>
                      <a:pt x="170" y="108"/>
                    </a:lnTo>
                    <a:lnTo>
                      <a:pt x="172" y="110"/>
                    </a:lnTo>
                    <a:lnTo>
                      <a:pt x="174" y="112"/>
                    </a:lnTo>
                    <a:lnTo>
                      <a:pt x="212" y="112"/>
                    </a:lnTo>
                    <a:lnTo>
                      <a:pt x="212" y="112"/>
                    </a:lnTo>
                    <a:lnTo>
                      <a:pt x="214" y="110"/>
                    </a:lnTo>
                    <a:lnTo>
                      <a:pt x="216" y="108"/>
                    </a:lnTo>
                    <a:lnTo>
                      <a:pt x="216" y="108"/>
                    </a:lnTo>
                    <a:close/>
                    <a:moveTo>
                      <a:pt x="66" y="224"/>
                    </a:moveTo>
                    <a:lnTo>
                      <a:pt x="66" y="184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24" y="182"/>
                    </a:lnTo>
                    <a:lnTo>
                      <a:pt x="24" y="182"/>
                    </a:lnTo>
                    <a:lnTo>
                      <a:pt x="22" y="182"/>
                    </a:lnTo>
                    <a:lnTo>
                      <a:pt x="22" y="184"/>
                    </a:lnTo>
                    <a:lnTo>
                      <a:pt x="22" y="224"/>
                    </a:lnTo>
                    <a:lnTo>
                      <a:pt x="22" y="224"/>
                    </a:lnTo>
                    <a:lnTo>
                      <a:pt x="22" y="226"/>
                    </a:lnTo>
                    <a:lnTo>
                      <a:pt x="24" y="226"/>
                    </a:lnTo>
                    <a:lnTo>
                      <a:pt x="64" y="226"/>
                    </a:lnTo>
                    <a:lnTo>
                      <a:pt x="64" y="226"/>
                    </a:lnTo>
                    <a:lnTo>
                      <a:pt x="66" y="226"/>
                    </a:lnTo>
                    <a:lnTo>
                      <a:pt x="66" y="224"/>
                    </a:lnTo>
                    <a:lnTo>
                      <a:pt x="66" y="224"/>
                    </a:lnTo>
                    <a:close/>
                    <a:moveTo>
                      <a:pt x="66" y="166"/>
                    </a:moveTo>
                    <a:lnTo>
                      <a:pt x="66" y="128"/>
                    </a:lnTo>
                    <a:lnTo>
                      <a:pt x="66" y="128"/>
                    </a:lnTo>
                    <a:lnTo>
                      <a:pt x="66" y="126"/>
                    </a:lnTo>
                    <a:lnTo>
                      <a:pt x="64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2" y="126"/>
                    </a:lnTo>
                    <a:lnTo>
                      <a:pt x="22" y="128"/>
                    </a:lnTo>
                    <a:lnTo>
                      <a:pt x="22" y="166"/>
                    </a:lnTo>
                    <a:lnTo>
                      <a:pt x="22" y="166"/>
                    </a:lnTo>
                    <a:lnTo>
                      <a:pt x="22" y="168"/>
                    </a:lnTo>
                    <a:lnTo>
                      <a:pt x="24" y="170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6" y="168"/>
                    </a:lnTo>
                    <a:lnTo>
                      <a:pt x="66" y="166"/>
                    </a:lnTo>
                    <a:lnTo>
                      <a:pt x="66" y="166"/>
                    </a:lnTo>
                    <a:close/>
                    <a:moveTo>
                      <a:pt x="66" y="108"/>
                    </a:moveTo>
                    <a:lnTo>
                      <a:pt x="66" y="70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4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10"/>
                    </a:lnTo>
                    <a:lnTo>
                      <a:pt x="24" y="112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66" y="110"/>
                    </a:lnTo>
                    <a:lnTo>
                      <a:pt x="66" y="108"/>
                    </a:lnTo>
                    <a:lnTo>
                      <a:pt x="66" y="10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lIns="64653" tIns="32327" rIns="64653" bIns="32327"/>
              <a:lstStyle/>
              <a:p>
                <a:pPr defTabSz="737327">
                  <a:defRPr/>
                </a:pPr>
                <a:endParaRPr lang="es-ES" kern="0" dirty="0">
                  <a:solidFill>
                    <a:srgbClr val="313131"/>
                  </a:solidFill>
                  <a:latin typeface="Arial"/>
                </a:endParaRPr>
              </a:p>
            </p:txBody>
          </p:sp>
          <p:sp>
            <p:nvSpPr>
              <p:cNvPr id="30" name="Rectangle 57"/>
              <p:cNvSpPr>
                <a:spLocks noChangeArrowheads="1"/>
              </p:cNvSpPr>
              <p:nvPr/>
            </p:nvSpPr>
            <p:spPr bwMode="auto">
              <a:xfrm>
                <a:off x="5426075" y="3287713"/>
                <a:ext cx="12700" cy="38100"/>
              </a:xfrm>
              <a:prstGeom prst="rect">
                <a:avLst/>
              </a:prstGeom>
              <a:grpFill/>
              <a:ln w="3175">
                <a:noFill/>
                <a:prstDash val="solid"/>
                <a:miter lim="800000"/>
                <a:headEnd/>
                <a:tailEnd/>
              </a:ln>
            </p:spPr>
            <p:txBody>
              <a:bodyPr lIns="64653" tIns="32327" rIns="64653" bIns="32327"/>
              <a:lstStyle/>
              <a:p>
                <a:pPr defTabSz="737327">
                  <a:defRPr/>
                </a:pPr>
                <a:endParaRPr lang="es-ES" kern="0" dirty="0">
                  <a:solidFill>
                    <a:srgbClr val="313131"/>
                  </a:solidFill>
                  <a:latin typeface="Arial"/>
                </a:endParaRPr>
              </a:p>
            </p:txBody>
          </p:sp>
          <p:sp>
            <p:nvSpPr>
              <p:cNvPr id="31" name="Rectangle 58"/>
              <p:cNvSpPr>
                <a:spLocks noChangeArrowheads="1"/>
              </p:cNvSpPr>
              <p:nvPr/>
            </p:nvSpPr>
            <p:spPr bwMode="auto">
              <a:xfrm>
                <a:off x="5426075" y="3281363"/>
                <a:ext cx="12700" cy="6350"/>
              </a:xfrm>
              <a:prstGeom prst="rect">
                <a:avLst/>
              </a:prstGeom>
              <a:grpFill/>
              <a:ln w="3175">
                <a:noFill/>
                <a:prstDash val="solid"/>
                <a:miter lim="800000"/>
                <a:headEnd/>
                <a:tailEnd/>
              </a:ln>
            </p:spPr>
            <p:txBody>
              <a:bodyPr lIns="64653" tIns="32327" rIns="64653" bIns="32327"/>
              <a:lstStyle/>
              <a:p>
                <a:pPr defTabSz="737327">
                  <a:defRPr/>
                </a:pPr>
                <a:endParaRPr lang="es-ES" kern="0" dirty="0">
                  <a:solidFill>
                    <a:srgbClr val="313131"/>
                  </a:solidFill>
                  <a:latin typeface="Arial"/>
                </a:endParaRPr>
              </a:p>
            </p:txBody>
          </p:sp>
          <p:sp>
            <p:nvSpPr>
              <p:cNvPr id="32" name="Freeform 59"/>
              <p:cNvSpPr>
                <a:spLocks/>
              </p:cNvSpPr>
              <p:nvPr/>
            </p:nvSpPr>
            <p:spPr bwMode="auto">
              <a:xfrm>
                <a:off x="5426075" y="3259138"/>
                <a:ext cx="12700" cy="22225"/>
              </a:xfrm>
              <a:custGeom>
                <a:avLst/>
                <a:gdLst>
                  <a:gd name="T0" fmla="*/ 8 w 8"/>
                  <a:gd name="T1" fmla="*/ 0 h 14"/>
                  <a:gd name="T2" fmla="*/ 8 w 8"/>
                  <a:gd name="T3" fmla="*/ 14 h 14"/>
                  <a:gd name="T4" fmla="*/ 0 w 8"/>
                  <a:gd name="T5" fmla="*/ 14 h 14"/>
                  <a:gd name="T6" fmla="*/ 0 w 8"/>
                  <a:gd name="T7" fmla="*/ 0 h 14"/>
                  <a:gd name="T8" fmla="*/ 0 w 8"/>
                  <a:gd name="T9" fmla="*/ 0 h 14"/>
                  <a:gd name="T10" fmla="*/ 4 w 8"/>
                  <a:gd name="T11" fmla="*/ 0 h 14"/>
                  <a:gd name="T12" fmla="*/ 4 w 8"/>
                  <a:gd name="T13" fmla="*/ 0 h 14"/>
                  <a:gd name="T14" fmla="*/ 8 w 8"/>
                  <a:gd name="T15" fmla="*/ 0 h 14"/>
                  <a:gd name="T16" fmla="*/ 8 w 8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lnTo>
                      <a:pt x="8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lIns="64653" tIns="32327" rIns="64653" bIns="32327"/>
              <a:lstStyle/>
              <a:p>
                <a:pPr defTabSz="737327">
                  <a:defRPr/>
                </a:pPr>
                <a:endParaRPr lang="es-ES" kern="0" dirty="0">
                  <a:solidFill>
                    <a:srgbClr val="313131"/>
                  </a:solidFill>
                  <a:latin typeface="Arial"/>
                </a:endParaRPr>
              </a:p>
            </p:txBody>
          </p:sp>
          <p:sp>
            <p:nvSpPr>
              <p:cNvPr id="33" name="Freeform 60"/>
              <p:cNvSpPr>
                <a:spLocks/>
              </p:cNvSpPr>
              <p:nvPr/>
            </p:nvSpPr>
            <p:spPr bwMode="auto">
              <a:xfrm>
                <a:off x="5426075" y="3236913"/>
                <a:ext cx="12700" cy="22225"/>
              </a:xfrm>
              <a:custGeom>
                <a:avLst/>
                <a:gdLst>
                  <a:gd name="T0" fmla="*/ 4 w 8"/>
                  <a:gd name="T1" fmla="*/ 14 h 14"/>
                  <a:gd name="T2" fmla="*/ 4 w 8"/>
                  <a:gd name="T3" fmla="*/ 14 h 14"/>
                  <a:gd name="T4" fmla="*/ 0 w 8"/>
                  <a:gd name="T5" fmla="*/ 14 h 14"/>
                  <a:gd name="T6" fmla="*/ 0 w 8"/>
                  <a:gd name="T7" fmla="*/ 0 h 14"/>
                  <a:gd name="T8" fmla="*/ 8 w 8"/>
                  <a:gd name="T9" fmla="*/ 0 h 14"/>
                  <a:gd name="T10" fmla="*/ 8 w 8"/>
                  <a:gd name="T11" fmla="*/ 14 h 14"/>
                  <a:gd name="T12" fmla="*/ 8 w 8"/>
                  <a:gd name="T13" fmla="*/ 14 h 14"/>
                  <a:gd name="T14" fmla="*/ 4 w 8"/>
                  <a:gd name="T15" fmla="*/ 14 h 14"/>
                  <a:gd name="T16" fmla="*/ 4 w 8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lnTo>
                      <a:pt x="4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4" y="1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lIns="64653" tIns="32327" rIns="64653" bIns="32327"/>
              <a:lstStyle/>
              <a:p>
                <a:pPr defTabSz="737327">
                  <a:defRPr/>
                </a:pPr>
                <a:endParaRPr lang="es-ES" kern="0" dirty="0">
                  <a:solidFill>
                    <a:srgbClr val="313131"/>
                  </a:solidFill>
                  <a:latin typeface="Arial"/>
                </a:endParaRPr>
              </a:p>
            </p:txBody>
          </p:sp>
          <p:sp>
            <p:nvSpPr>
              <p:cNvPr id="34" name="Freeform 61"/>
              <p:cNvSpPr>
                <a:spLocks/>
              </p:cNvSpPr>
              <p:nvPr/>
            </p:nvSpPr>
            <p:spPr bwMode="auto">
              <a:xfrm>
                <a:off x="4946650" y="3179763"/>
                <a:ext cx="612775" cy="101600"/>
              </a:xfrm>
              <a:custGeom>
                <a:avLst/>
                <a:gdLst>
                  <a:gd name="T0" fmla="*/ 316 w 386"/>
                  <a:gd name="T1" fmla="*/ 48 h 64"/>
                  <a:gd name="T2" fmla="*/ 322 w 386"/>
                  <a:gd name="T3" fmla="*/ 42 h 64"/>
                  <a:gd name="T4" fmla="*/ 324 w 386"/>
                  <a:gd name="T5" fmla="*/ 32 h 64"/>
                  <a:gd name="T6" fmla="*/ 324 w 386"/>
                  <a:gd name="T7" fmla="*/ 24 h 64"/>
                  <a:gd name="T8" fmla="*/ 314 w 386"/>
                  <a:gd name="T9" fmla="*/ 14 h 64"/>
                  <a:gd name="T10" fmla="*/ 306 w 386"/>
                  <a:gd name="T11" fmla="*/ 14 h 64"/>
                  <a:gd name="T12" fmla="*/ 292 w 386"/>
                  <a:gd name="T13" fmla="*/ 18 h 64"/>
                  <a:gd name="T14" fmla="*/ 288 w 386"/>
                  <a:gd name="T15" fmla="*/ 32 h 64"/>
                  <a:gd name="T16" fmla="*/ 288 w 386"/>
                  <a:gd name="T17" fmla="*/ 36 h 64"/>
                  <a:gd name="T18" fmla="*/ 292 w 386"/>
                  <a:gd name="T19" fmla="*/ 46 h 64"/>
                  <a:gd name="T20" fmla="*/ 296 w 386"/>
                  <a:gd name="T21" fmla="*/ 48 h 64"/>
                  <a:gd name="T22" fmla="*/ 190 w 386"/>
                  <a:gd name="T23" fmla="*/ 64 h 64"/>
                  <a:gd name="T24" fmla="*/ 190 w 386"/>
                  <a:gd name="T25" fmla="*/ 48 h 64"/>
                  <a:gd name="T26" fmla="*/ 198 w 386"/>
                  <a:gd name="T27" fmla="*/ 36 h 64"/>
                  <a:gd name="T28" fmla="*/ 200 w 386"/>
                  <a:gd name="T29" fmla="*/ 32 h 64"/>
                  <a:gd name="T30" fmla="*/ 194 w 386"/>
                  <a:gd name="T31" fmla="*/ 18 h 64"/>
                  <a:gd name="T32" fmla="*/ 180 w 386"/>
                  <a:gd name="T33" fmla="*/ 14 h 64"/>
                  <a:gd name="T34" fmla="*/ 174 w 386"/>
                  <a:gd name="T35" fmla="*/ 14 h 64"/>
                  <a:gd name="T36" fmla="*/ 164 w 386"/>
                  <a:gd name="T37" fmla="*/ 24 h 64"/>
                  <a:gd name="T38" fmla="*/ 162 w 386"/>
                  <a:gd name="T39" fmla="*/ 32 h 64"/>
                  <a:gd name="T40" fmla="*/ 164 w 386"/>
                  <a:gd name="T41" fmla="*/ 42 h 64"/>
                  <a:gd name="T42" fmla="*/ 172 w 386"/>
                  <a:gd name="T43" fmla="*/ 48 h 64"/>
                  <a:gd name="T44" fmla="*/ 58 w 386"/>
                  <a:gd name="T45" fmla="*/ 64 h 64"/>
                  <a:gd name="T46" fmla="*/ 58 w 386"/>
                  <a:gd name="T47" fmla="*/ 48 h 64"/>
                  <a:gd name="T48" fmla="*/ 66 w 386"/>
                  <a:gd name="T49" fmla="*/ 36 h 64"/>
                  <a:gd name="T50" fmla="*/ 66 w 386"/>
                  <a:gd name="T51" fmla="*/ 32 h 64"/>
                  <a:gd name="T52" fmla="*/ 60 w 386"/>
                  <a:gd name="T53" fmla="*/ 18 h 64"/>
                  <a:gd name="T54" fmla="*/ 48 w 386"/>
                  <a:gd name="T55" fmla="*/ 14 h 64"/>
                  <a:gd name="T56" fmla="*/ 40 w 386"/>
                  <a:gd name="T57" fmla="*/ 14 h 64"/>
                  <a:gd name="T58" fmla="*/ 30 w 386"/>
                  <a:gd name="T59" fmla="*/ 24 h 64"/>
                  <a:gd name="T60" fmla="*/ 30 w 386"/>
                  <a:gd name="T61" fmla="*/ 32 h 64"/>
                  <a:gd name="T62" fmla="*/ 32 w 386"/>
                  <a:gd name="T63" fmla="*/ 42 h 64"/>
                  <a:gd name="T64" fmla="*/ 38 w 386"/>
                  <a:gd name="T65" fmla="*/ 48 h 64"/>
                  <a:gd name="T66" fmla="*/ 16 w 386"/>
                  <a:gd name="T67" fmla="*/ 64 h 64"/>
                  <a:gd name="T68" fmla="*/ 4 w 386"/>
                  <a:gd name="T69" fmla="*/ 62 h 64"/>
                  <a:gd name="T70" fmla="*/ 0 w 386"/>
                  <a:gd name="T71" fmla="*/ 58 h 64"/>
                  <a:gd name="T72" fmla="*/ 0 w 386"/>
                  <a:gd name="T73" fmla="*/ 6 h 64"/>
                  <a:gd name="T74" fmla="*/ 4 w 386"/>
                  <a:gd name="T75" fmla="*/ 2 h 64"/>
                  <a:gd name="T76" fmla="*/ 372 w 386"/>
                  <a:gd name="T77" fmla="*/ 0 h 64"/>
                  <a:gd name="T78" fmla="*/ 382 w 386"/>
                  <a:gd name="T79" fmla="*/ 2 h 64"/>
                  <a:gd name="T80" fmla="*/ 386 w 386"/>
                  <a:gd name="T81" fmla="*/ 6 h 64"/>
                  <a:gd name="T82" fmla="*/ 386 w 386"/>
                  <a:gd name="T83" fmla="*/ 58 h 64"/>
                  <a:gd name="T84" fmla="*/ 382 w 386"/>
                  <a:gd name="T85" fmla="*/ 62 h 64"/>
                  <a:gd name="T86" fmla="*/ 316 w 386"/>
                  <a:gd name="T87" fmla="*/ 64 h 64"/>
                  <a:gd name="T88" fmla="*/ 316 w 386"/>
                  <a:gd name="T8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86" h="64">
                    <a:moveTo>
                      <a:pt x="316" y="48"/>
                    </a:moveTo>
                    <a:lnTo>
                      <a:pt x="316" y="48"/>
                    </a:lnTo>
                    <a:lnTo>
                      <a:pt x="316" y="48"/>
                    </a:lnTo>
                    <a:lnTo>
                      <a:pt x="322" y="42"/>
                    </a:lnTo>
                    <a:lnTo>
                      <a:pt x="324" y="36"/>
                    </a:lnTo>
                    <a:lnTo>
                      <a:pt x="324" y="32"/>
                    </a:lnTo>
                    <a:lnTo>
                      <a:pt x="324" y="32"/>
                    </a:lnTo>
                    <a:lnTo>
                      <a:pt x="324" y="24"/>
                    </a:lnTo>
                    <a:lnTo>
                      <a:pt x="320" y="18"/>
                    </a:lnTo>
                    <a:lnTo>
                      <a:pt x="314" y="14"/>
                    </a:lnTo>
                    <a:lnTo>
                      <a:pt x="306" y="14"/>
                    </a:lnTo>
                    <a:lnTo>
                      <a:pt x="306" y="14"/>
                    </a:lnTo>
                    <a:lnTo>
                      <a:pt x="298" y="14"/>
                    </a:lnTo>
                    <a:lnTo>
                      <a:pt x="292" y="18"/>
                    </a:lnTo>
                    <a:lnTo>
                      <a:pt x="288" y="24"/>
                    </a:lnTo>
                    <a:lnTo>
                      <a:pt x="288" y="32"/>
                    </a:lnTo>
                    <a:lnTo>
                      <a:pt x="288" y="32"/>
                    </a:lnTo>
                    <a:lnTo>
                      <a:pt x="288" y="36"/>
                    </a:lnTo>
                    <a:lnTo>
                      <a:pt x="290" y="42"/>
                    </a:lnTo>
                    <a:lnTo>
                      <a:pt x="292" y="46"/>
                    </a:lnTo>
                    <a:lnTo>
                      <a:pt x="296" y="48"/>
                    </a:lnTo>
                    <a:lnTo>
                      <a:pt x="296" y="48"/>
                    </a:lnTo>
                    <a:lnTo>
                      <a:pt x="296" y="64"/>
                    </a:lnTo>
                    <a:lnTo>
                      <a:pt x="190" y="64"/>
                    </a:lnTo>
                    <a:lnTo>
                      <a:pt x="190" y="48"/>
                    </a:lnTo>
                    <a:lnTo>
                      <a:pt x="190" y="48"/>
                    </a:lnTo>
                    <a:lnTo>
                      <a:pt x="196" y="42"/>
                    </a:lnTo>
                    <a:lnTo>
                      <a:pt x="198" y="36"/>
                    </a:lnTo>
                    <a:lnTo>
                      <a:pt x="200" y="32"/>
                    </a:lnTo>
                    <a:lnTo>
                      <a:pt x="200" y="32"/>
                    </a:lnTo>
                    <a:lnTo>
                      <a:pt x="198" y="24"/>
                    </a:lnTo>
                    <a:lnTo>
                      <a:pt x="194" y="18"/>
                    </a:lnTo>
                    <a:lnTo>
                      <a:pt x="188" y="14"/>
                    </a:lnTo>
                    <a:lnTo>
                      <a:pt x="180" y="14"/>
                    </a:lnTo>
                    <a:lnTo>
                      <a:pt x="180" y="14"/>
                    </a:lnTo>
                    <a:lnTo>
                      <a:pt x="174" y="14"/>
                    </a:lnTo>
                    <a:lnTo>
                      <a:pt x="168" y="18"/>
                    </a:lnTo>
                    <a:lnTo>
                      <a:pt x="164" y="24"/>
                    </a:lnTo>
                    <a:lnTo>
                      <a:pt x="162" y="32"/>
                    </a:lnTo>
                    <a:lnTo>
                      <a:pt x="162" y="32"/>
                    </a:lnTo>
                    <a:lnTo>
                      <a:pt x="162" y="36"/>
                    </a:lnTo>
                    <a:lnTo>
                      <a:pt x="164" y="42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72" y="64"/>
                    </a:lnTo>
                    <a:lnTo>
                      <a:pt x="58" y="64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64" y="42"/>
                    </a:lnTo>
                    <a:lnTo>
                      <a:pt x="66" y="36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4" y="24"/>
                    </a:lnTo>
                    <a:lnTo>
                      <a:pt x="60" y="18"/>
                    </a:lnTo>
                    <a:lnTo>
                      <a:pt x="54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4" y="18"/>
                    </a:lnTo>
                    <a:lnTo>
                      <a:pt x="30" y="2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32" y="42"/>
                    </a:lnTo>
                    <a:lnTo>
                      <a:pt x="34" y="46"/>
                    </a:lnTo>
                    <a:lnTo>
                      <a:pt x="38" y="48"/>
                    </a:lnTo>
                    <a:lnTo>
                      <a:pt x="38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4" y="62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16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82" y="2"/>
                    </a:lnTo>
                    <a:lnTo>
                      <a:pt x="386" y="4"/>
                    </a:lnTo>
                    <a:lnTo>
                      <a:pt x="386" y="6"/>
                    </a:lnTo>
                    <a:lnTo>
                      <a:pt x="386" y="58"/>
                    </a:lnTo>
                    <a:lnTo>
                      <a:pt x="386" y="58"/>
                    </a:lnTo>
                    <a:lnTo>
                      <a:pt x="386" y="60"/>
                    </a:lnTo>
                    <a:lnTo>
                      <a:pt x="382" y="62"/>
                    </a:lnTo>
                    <a:lnTo>
                      <a:pt x="372" y="64"/>
                    </a:lnTo>
                    <a:lnTo>
                      <a:pt x="316" y="64"/>
                    </a:lnTo>
                    <a:lnTo>
                      <a:pt x="316" y="48"/>
                    </a:lnTo>
                    <a:lnTo>
                      <a:pt x="316" y="4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lIns="64653" tIns="32327" rIns="64653" bIns="32327"/>
              <a:lstStyle/>
              <a:p>
                <a:pPr defTabSz="737327">
                  <a:defRPr/>
                </a:pPr>
                <a:endParaRPr lang="es-ES" kern="0" dirty="0">
                  <a:solidFill>
                    <a:srgbClr val="313131"/>
                  </a:solidFill>
                  <a:latin typeface="Arial"/>
                </a:endParaRPr>
              </a:p>
            </p:txBody>
          </p:sp>
          <p:sp>
            <p:nvSpPr>
              <p:cNvPr id="35" name="Rectangle 62"/>
              <p:cNvSpPr>
                <a:spLocks noChangeArrowheads="1"/>
              </p:cNvSpPr>
              <p:nvPr/>
            </p:nvSpPr>
            <p:spPr bwMode="auto">
              <a:xfrm>
                <a:off x="5226050" y="3287713"/>
                <a:ext cx="15875" cy="38100"/>
              </a:xfrm>
              <a:prstGeom prst="rect">
                <a:avLst/>
              </a:prstGeom>
              <a:grpFill/>
              <a:ln w="3175">
                <a:noFill/>
                <a:prstDash val="solid"/>
                <a:miter lim="800000"/>
                <a:headEnd/>
                <a:tailEnd/>
              </a:ln>
            </p:spPr>
            <p:txBody>
              <a:bodyPr lIns="64653" tIns="32327" rIns="64653" bIns="32327"/>
              <a:lstStyle/>
              <a:p>
                <a:pPr defTabSz="737327">
                  <a:defRPr/>
                </a:pPr>
                <a:endParaRPr lang="es-ES" kern="0" dirty="0">
                  <a:solidFill>
                    <a:srgbClr val="313131"/>
                  </a:solidFill>
                  <a:latin typeface="Arial"/>
                </a:endParaRPr>
              </a:p>
            </p:txBody>
          </p:sp>
          <p:sp>
            <p:nvSpPr>
              <p:cNvPr id="36" name="Rectangle 63"/>
              <p:cNvSpPr>
                <a:spLocks noChangeArrowheads="1"/>
              </p:cNvSpPr>
              <p:nvPr/>
            </p:nvSpPr>
            <p:spPr bwMode="auto">
              <a:xfrm>
                <a:off x="5226050" y="3281363"/>
                <a:ext cx="15875" cy="6350"/>
              </a:xfrm>
              <a:prstGeom prst="rect">
                <a:avLst/>
              </a:prstGeom>
              <a:grpFill/>
              <a:ln w="3175">
                <a:noFill/>
                <a:prstDash val="solid"/>
                <a:miter lim="800000"/>
                <a:headEnd/>
                <a:tailEnd/>
              </a:ln>
            </p:spPr>
            <p:txBody>
              <a:bodyPr lIns="64653" tIns="32327" rIns="64653" bIns="32327"/>
              <a:lstStyle/>
              <a:p>
                <a:pPr defTabSz="737327">
                  <a:defRPr/>
                </a:pPr>
                <a:endParaRPr lang="es-ES" kern="0" dirty="0">
                  <a:solidFill>
                    <a:srgbClr val="313131"/>
                  </a:solidFill>
                  <a:latin typeface="Arial"/>
                </a:endParaRPr>
              </a:p>
            </p:txBody>
          </p:sp>
          <p:sp>
            <p:nvSpPr>
              <p:cNvPr id="37" name="Freeform 64"/>
              <p:cNvSpPr>
                <a:spLocks/>
              </p:cNvSpPr>
              <p:nvPr/>
            </p:nvSpPr>
            <p:spPr bwMode="auto">
              <a:xfrm>
                <a:off x="5226050" y="3259138"/>
                <a:ext cx="15875" cy="22225"/>
              </a:xfrm>
              <a:custGeom>
                <a:avLst/>
                <a:gdLst>
                  <a:gd name="T0" fmla="*/ 10 w 10"/>
                  <a:gd name="T1" fmla="*/ 0 h 14"/>
                  <a:gd name="T2" fmla="*/ 10 w 10"/>
                  <a:gd name="T3" fmla="*/ 14 h 14"/>
                  <a:gd name="T4" fmla="*/ 0 w 10"/>
                  <a:gd name="T5" fmla="*/ 14 h 14"/>
                  <a:gd name="T6" fmla="*/ 0 w 10"/>
                  <a:gd name="T7" fmla="*/ 0 h 14"/>
                  <a:gd name="T8" fmla="*/ 0 w 10"/>
                  <a:gd name="T9" fmla="*/ 0 h 14"/>
                  <a:gd name="T10" fmla="*/ 4 w 10"/>
                  <a:gd name="T11" fmla="*/ 0 h 14"/>
                  <a:gd name="T12" fmla="*/ 4 w 10"/>
                  <a:gd name="T13" fmla="*/ 0 h 14"/>
                  <a:gd name="T14" fmla="*/ 10 w 10"/>
                  <a:gd name="T15" fmla="*/ 0 h 14"/>
                  <a:gd name="T16" fmla="*/ 10 w 10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4">
                    <a:moveTo>
                      <a:pt x="10" y="0"/>
                    </a:moveTo>
                    <a:lnTo>
                      <a:pt x="1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lIns="64653" tIns="32327" rIns="64653" bIns="32327"/>
              <a:lstStyle/>
              <a:p>
                <a:pPr defTabSz="737327">
                  <a:defRPr/>
                </a:pPr>
                <a:endParaRPr lang="es-ES" kern="0" dirty="0">
                  <a:solidFill>
                    <a:srgbClr val="313131"/>
                  </a:solidFill>
                  <a:latin typeface="Arial"/>
                </a:endParaRPr>
              </a:p>
            </p:txBody>
          </p:sp>
          <p:sp>
            <p:nvSpPr>
              <p:cNvPr id="38" name="Freeform 65"/>
              <p:cNvSpPr>
                <a:spLocks/>
              </p:cNvSpPr>
              <p:nvPr/>
            </p:nvSpPr>
            <p:spPr bwMode="auto">
              <a:xfrm>
                <a:off x="5226050" y="3236913"/>
                <a:ext cx="15875" cy="22225"/>
              </a:xfrm>
              <a:custGeom>
                <a:avLst/>
                <a:gdLst>
                  <a:gd name="T0" fmla="*/ 10 w 10"/>
                  <a:gd name="T1" fmla="*/ 0 h 14"/>
                  <a:gd name="T2" fmla="*/ 10 w 10"/>
                  <a:gd name="T3" fmla="*/ 14 h 14"/>
                  <a:gd name="T4" fmla="*/ 10 w 10"/>
                  <a:gd name="T5" fmla="*/ 14 h 14"/>
                  <a:gd name="T6" fmla="*/ 4 w 10"/>
                  <a:gd name="T7" fmla="*/ 14 h 14"/>
                  <a:gd name="T8" fmla="*/ 4 w 10"/>
                  <a:gd name="T9" fmla="*/ 14 h 14"/>
                  <a:gd name="T10" fmla="*/ 0 w 10"/>
                  <a:gd name="T11" fmla="*/ 14 h 14"/>
                  <a:gd name="T12" fmla="*/ 0 w 10"/>
                  <a:gd name="T13" fmla="*/ 0 h 14"/>
                  <a:gd name="T14" fmla="*/ 10 w 10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4">
                    <a:moveTo>
                      <a:pt x="10" y="0"/>
                    </a:moveTo>
                    <a:lnTo>
                      <a:pt x="10" y="14"/>
                    </a:lnTo>
                    <a:lnTo>
                      <a:pt x="10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lIns="64653" tIns="32327" rIns="64653" bIns="32327"/>
              <a:lstStyle/>
              <a:p>
                <a:pPr defTabSz="737327">
                  <a:defRPr/>
                </a:pPr>
                <a:endParaRPr lang="es-ES" kern="0" dirty="0">
                  <a:solidFill>
                    <a:srgbClr val="313131"/>
                  </a:solidFill>
                  <a:latin typeface="Arial"/>
                </a:endParaRPr>
              </a:p>
            </p:txBody>
          </p:sp>
          <p:sp>
            <p:nvSpPr>
              <p:cNvPr id="39" name="Rectangle 66"/>
              <p:cNvSpPr>
                <a:spLocks noChangeArrowheads="1"/>
              </p:cNvSpPr>
              <p:nvPr/>
            </p:nvSpPr>
            <p:spPr bwMode="auto">
              <a:xfrm>
                <a:off x="5016500" y="3287713"/>
                <a:ext cx="12700" cy="38100"/>
              </a:xfrm>
              <a:prstGeom prst="rect">
                <a:avLst/>
              </a:prstGeom>
              <a:grpFill/>
              <a:ln w="3175">
                <a:noFill/>
                <a:prstDash val="solid"/>
                <a:miter lim="800000"/>
                <a:headEnd/>
                <a:tailEnd/>
              </a:ln>
            </p:spPr>
            <p:txBody>
              <a:bodyPr lIns="64653" tIns="32327" rIns="64653" bIns="32327"/>
              <a:lstStyle/>
              <a:p>
                <a:pPr defTabSz="737327">
                  <a:defRPr/>
                </a:pPr>
                <a:endParaRPr lang="es-ES" kern="0" dirty="0">
                  <a:solidFill>
                    <a:srgbClr val="313131"/>
                  </a:solidFill>
                  <a:latin typeface="Arial"/>
                </a:endParaRPr>
              </a:p>
            </p:txBody>
          </p:sp>
          <p:sp>
            <p:nvSpPr>
              <p:cNvPr id="40" name="Rectangle 67"/>
              <p:cNvSpPr>
                <a:spLocks noChangeArrowheads="1"/>
              </p:cNvSpPr>
              <p:nvPr/>
            </p:nvSpPr>
            <p:spPr bwMode="auto">
              <a:xfrm>
                <a:off x="5016500" y="3281363"/>
                <a:ext cx="12700" cy="6350"/>
              </a:xfrm>
              <a:prstGeom prst="rect">
                <a:avLst/>
              </a:prstGeom>
              <a:grpFill/>
              <a:ln w="3175">
                <a:noFill/>
                <a:prstDash val="solid"/>
                <a:miter lim="800000"/>
                <a:headEnd/>
                <a:tailEnd/>
              </a:ln>
            </p:spPr>
            <p:txBody>
              <a:bodyPr lIns="64653" tIns="32327" rIns="64653" bIns="32327"/>
              <a:lstStyle/>
              <a:p>
                <a:pPr defTabSz="737327">
                  <a:defRPr/>
                </a:pPr>
                <a:endParaRPr lang="es-ES" kern="0" dirty="0">
                  <a:solidFill>
                    <a:srgbClr val="313131"/>
                  </a:solidFill>
                  <a:latin typeface="Arial"/>
                </a:endParaRPr>
              </a:p>
            </p:txBody>
          </p:sp>
          <p:sp>
            <p:nvSpPr>
              <p:cNvPr id="41" name="Freeform 68"/>
              <p:cNvSpPr>
                <a:spLocks/>
              </p:cNvSpPr>
              <p:nvPr/>
            </p:nvSpPr>
            <p:spPr bwMode="auto">
              <a:xfrm>
                <a:off x="5016500" y="3259138"/>
                <a:ext cx="12700" cy="22225"/>
              </a:xfrm>
              <a:custGeom>
                <a:avLst/>
                <a:gdLst>
                  <a:gd name="T0" fmla="*/ 8 w 8"/>
                  <a:gd name="T1" fmla="*/ 0 h 14"/>
                  <a:gd name="T2" fmla="*/ 8 w 8"/>
                  <a:gd name="T3" fmla="*/ 14 h 14"/>
                  <a:gd name="T4" fmla="*/ 0 w 8"/>
                  <a:gd name="T5" fmla="*/ 14 h 14"/>
                  <a:gd name="T6" fmla="*/ 0 w 8"/>
                  <a:gd name="T7" fmla="*/ 0 h 14"/>
                  <a:gd name="T8" fmla="*/ 0 w 8"/>
                  <a:gd name="T9" fmla="*/ 0 h 14"/>
                  <a:gd name="T10" fmla="*/ 4 w 8"/>
                  <a:gd name="T11" fmla="*/ 0 h 14"/>
                  <a:gd name="T12" fmla="*/ 4 w 8"/>
                  <a:gd name="T13" fmla="*/ 0 h 14"/>
                  <a:gd name="T14" fmla="*/ 8 w 8"/>
                  <a:gd name="T15" fmla="*/ 0 h 14"/>
                  <a:gd name="T16" fmla="*/ 8 w 8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lnTo>
                      <a:pt x="8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lIns="64653" tIns="32327" rIns="64653" bIns="32327"/>
              <a:lstStyle/>
              <a:p>
                <a:pPr defTabSz="737327">
                  <a:defRPr/>
                </a:pPr>
                <a:endParaRPr lang="es-ES" kern="0" dirty="0">
                  <a:solidFill>
                    <a:srgbClr val="313131"/>
                  </a:solidFill>
                  <a:latin typeface="Arial"/>
                </a:endParaRPr>
              </a:p>
            </p:txBody>
          </p:sp>
          <p:sp>
            <p:nvSpPr>
              <p:cNvPr id="42" name="Freeform 69"/>
              <p:cNvSpPr>
                <a:spLocks/>
              </p:cNvSpPr>
              <p:nvPr/>
            </p:nvSpPr>
            <p:spPr bwMode="auto">
              <a:xfrm>
                <a:off x="5016500" y="3236913"/>
                <a:ext cx="12700" cy="22225"/>
              </a:xfrm>
              <a:custGeom>
                <a:avLst/>
                <a:gdLst>
                  <a:gd name="T0" fmla="*/ 8 w 8"/>
                  <a:gd name="T1" fmla="*/ 0 h 14"/>
                  <a:gd name="T2" fmla="*/ 8 w 8"/>
                  <a:gd name="T3" fmla="*/ 14 h 14"/>
                  <a:gd name="T4" fmla="*/ 8 w 8"/>
                  <a:gd name="T5" fmla="*/ 14 h 14"/>
                  <a:gd name="T6" fmla="*/ 4 w 8"/>
                  <a:gd name="T7" fmla="*/ 14 h 14"/>
                  <a:gd name="T8" fmla="*/ 4 w 8"/>
                  <a:gd name="T9" fmla="*/ 14 h 14"/>
                  <a:gd name="T10" fmla="*/ 0 w 8"/>
                  <a:gd name="T11" fmla="*/ 14 h 14"/>
                  <a:gd name="T12" fmla="*/ 0 w 8"/>
                  <a:gd name="T13" fmla="*/ 0 h 14"/>
                  <a:gd name="T14" fmla="*/ 8 w 8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lnTo>
                      <a:pt x="8" y="14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lIns="64653" tIns="32327" rIns="64653" bIns="32327"/>
              <a:lstStyle/>
              <a:p>
                <a:pPr defTabSz="737327">
                  <a:defRPr/>
                </a:pPr>
                <a:endParaRPr lang="es-ES" kern="0" dirty="0">
                  <a:solidFill>
                    <a:srgbClr val="313131"/>
                  </a:solidFill>
                  <a:latin typeface="Arial"/>
                </a:endParaRPr>
              </a:p>
            </p:txBody>
          </p:sp>
        </p:grpSp>
      </p:grpSp>
      <p:grpSp>
        <p:nvGrpSpPr>
          <p:cNvPr id="45" name="Group 55"/>
          <p:cNvGrpSpPr>
            <a:grpSpLocks/>
          </p:cNvGrpSpPr>
          <p:nvPr/>
        </p:nvGrpSpPr>
        <p:grpSpPr bwMode="auto">
          <a:xfrm>
            <a:off x="436680" y="2220195"/>
            <a:ext cx="1051322" cy="328404"/>
            <a:chOff x="3805253" y="2643061"/>
            <a:chExt cx="1216311" cy="463459"/>
          </a:xfrm>
        </p:grpSpPr>
        <p:sp>
          <p:nvSpPr>
            <p:cNvPr id="46" name="TextBox 45"/>
            <p:cNvSpPr txBox="1">
              <a:spLocks noChangeAspect="1"/>
            </p:cNvSpPr>
            <p:nvPr/>
          </p:nvSpPr>
          <p:spPr>
            <a:xfrm>
              <a:off x="3805253" y="2643061"/>
              <a:ext cx="836127" cy="463459"/>
            </a:xfrm>
            <a:prstGeom prst="rect">
              <a:avLst/>
            </a:prstGeom>
            <a:noFill/>
          </p:spPr>
          <p:txBody>
            <a:bodyPr lIns="25454" tIns="25454" rIns="25454" bIns="25454">
              <a:spAutoFit/>
            </a:bodyPr>
            <a:lstStyle/>
            <a:p>
              <a:pPr algn="ctr" defTabSz="737327">
                <a:defRPr/>
              </a:pPr>
              <a:r>
                <a:rPr lang="en-GB" b="1" kern="0" dirty="0">
                  <a:solidFill>
                    <a:srgbClr val="00A1DE"/>
                  </a:solidFill>
                  <a:latin typeface="Calibri Light" panose="020F0302020204030204"/>
                </a:rPr>
                <a:t>2014</a:t>
              </a:r>
            </a:p>
          </p:txBody>
        </p:sp>
        <p:sp>
          <p:nvSpPr>
            <p:cNvPr id="47" name="Freeform 56"/>
            <p:cNvSpPr>
              <a:spLocks noEditPoints="1"/>
            </p:cNvSpPr>
            <p:nvPr/>
          </p:nvSpPr>
          <p:spPr bwMode="auto">
            <a:xfrm>
              <a:off x="4653778" y="2713632"/>
              <a:ext cx="367786" cy="304129"/>
            </a:xfrm>
            <a:custGeom>
              <a:avLst/>
              <a:gdLst>
                <a:gd name="T0" fmla="*/ 364 w 386"/>
                <a:gd name="T1" fmla="*/ 186 h 320"/>
                <a:gd name="T2" fmla="*/ 322 w 386"/>
                <a:gd name="T3" fmla="*/ 182 h 320"/>
                <a:gd name="T4" fmla="*/ 320 w 386"/>
                <a:gd name="T5" fmla="*/ 226 h 320"/>
                <a:gd name="T6" fmla="*/ 364 w 386"/>
                <a:gd name="T7" fmla="*/ 224 h 320"/>
                <a:gd name="T8" fmla="*/ 96 w 386"/>
                <a:gd name="T9" fmla="*/ 186 h 320"/>
                <a:gd name="T10" fmla="*/ 138 w 386"/>
                <a:gd name="T11" fmla="*/ 226 h 320"/>
                <a:gd name="T12" fmla="*/ 140 w 386"/>
                <a:gd name="T13" fmla="*/ 186 h 320"/>
                <a:gd name="T14" fmla="*/ 364 w 386"/>
                <a:gd name="T15" fmla="*/ 128 h 320"/>
                <a:gd name="T16" fmla="*/ 320 w 386"/>
                <a:gd name="T17" fmla="*/ 126 h 320"/>
                <a:gd name="T18" fmla="*/ 322 w 386"/>
                <a:gd name="T19" fmla="*/ 170 h 320"/>
                <a:gd name="T20" fmla="*/ 364 w 386"/>
                <a:gd name="T21" fmla="*/ 128 h 320"/>
                <a:gd name="T22" fmla="*/ 322 w 386"/>
                <a:gd name="T23" fmla="*/ 66 h 320"/>
                <a:gd name="T24" fmla="*/ 318 w 386"/>
                <a:gd name="T25" fmla="*/ 108 h 320"/>
                <a:gd name="T26" fmla="*/ 362 w 386"/>
                <a:gd name="T27" fmla="*/ 110 h 320"/>
                <a:gd name="T28" fmla="*/ 96 w 386"/>
                <a:gd name="T29" fmla="*/ 126 h 320"/>
                <a:gd name="T30" fmla="*/ 98 w 386"/>
                <a:gd name="T31" fmla="*/ 170 h 320"/>
                <a:gd name="T32" fmla="*/ 140 w 386"/>
                <a:gd name="T33" fmla="*/ 128 h 320"/>
                <a:gd name="T34" fmla="*/ 138 w 386"/>
                <a:gd name="T35" fmla="*/ 66 h 320"/>
                <a:gd name="T36" fmla="*/ 96 w 386"/>
                <a:gd name="T37" fmla="*/ 108 h 320"/>
                <a:gd name="T38" fmla="*/ 138 w 386"/>
                <a:gd name="T39" fmla="*/ 112 h 320"/>
                <a:gd name="T40" fmla="*/ 140 w 386"/>
                <a:gd name="T41" fmla="*/ 68 h 320"/>
                <a:gd name="T42" fmla="*/ 344 w 386"/>
                <a:gd name="T43" fmla="*/ 320 h 320"/>
                <a:gd name="T44" fmla="*/ 58 w 386"/>
                <a:gd name="T45" fmla="*/ 26 h 320"/>
                <a:gd name="T46" fmla="*/ 190 w 386"/>
                <a:gd name="T47" fmla="*/ 0 h 320"/>
                <a:gd name="T48" fmla="*/ 386 w 386"/>
                <a:gd name="T49" fmla="*/ 0 h 320"/>
                <a:gd name="T50" fmla="*/ 286 w 386"/>
                <a:gd name="T51" fmla="*/ 182 h 320"/>
                <a:gd name="T52" fmla="*/ 244 w 386"/>
                <a:gd name="T53" fmla="*/ 224 h 320"/>
                <a:gd name="T54" fmla="*/ 286 w 386"/>
                <a:gd name="T55" fmla="*/ 228 h 320"/>
                <a:gd name="T56" fmla="*/ 288 w 386"/>
                <a:gd name="T57" fmla="*/ 128 h 320"/>
                <a:gd name="T58" fmla="*/ 246 w 386"/>
                <a:gd name="T59" fmla="*/ 126 h 320"/>
                <a:gd name="T60" fmla="*/ 244 w 386"/>
                <a:gd name="T61" fmla="*/ 170 h 320"/>
                <a:gd name="T62" fmla="*/ 288 w 386"/>
                <a:gd name="T63" fmla="*/ 168 h 320"/>
                <a:gd name="T64" fmla="*/ 288 w 386"/>
                <a:gd name="T65" fmla="*/ 68 h 320"/>
                <a:gd name="T66" fmla="*/ 244 w 386"/>
                <a:gd name="T67" fmla="*/ 70 h 320"/>
                <a:gd name="T68" fmla="*/ 286 w 386"/>
                <a:gd name="T69" fmla="*/ 112 h 320"/>
                <a:gd name="T70" fmla="*/ 216 w 386"/>
                <a:gd name="T71" fmla="*/ 224 h 320"/>
                <a:gd name="T72" fmla="*/ 174 w 386"/>
                <a:gd name="T73" fmla="*/ 182 h 320"/>
                <a:gd name="T74" fmla="*/ 170 w 386"/>
                <a:gd name="T75" fmla="*/ 224 h 320"/>
                <a:gd name="T76" fmla="*/ 214 w 386"/>
                <a:gd name="T77" fmla="*/ 226 h 320"/>
                <a:gd name="T78" fmla="*/ 216 w 386"/>
                <a:gd name="T79" fmla="*/ 128 h 320"/>
                <a:gd name="T80" fmla="*/ 172 w 386"/>
                <a:gd name="T81" fmla="*/ 126 h 320"/>
                <a:gd name="T82" fmla="*/ 174 w 386"/>
                <a:gd name="T83" fmla="*/ 170 h 320"/>
                <a:gd name="T84" fmla="*/ 216 w 386"/>
                <a:gd name="T85" fmla="*/ 166 h 320"/>
                <a:gd name="T86" fmla="*/ 212 w 386"/>
                <a:gd name="T87" fmla="*/ 66 h 320"/>
                <a:gd name="T88" fmla="*/ 170 w 386"/>
                <a:gd name="T89" fmla="*/ 108 h 320"/>
                <a:gd name="T90" fmla="*/ 212 w 386"/>
                <a:gd name="T91" fmla="*/ 112 h 320"/>
                <a:gd name="T92" fmla="*/ 66 w 386"/>
                <a:gd name="T93" fmla="*/ 184 h 320"/>
                <a:gd name="T94" fmla="*/ 24 w 386"/>
                <a:gd name="T95" fmla="*/ 182 h 320"/>
                <a:gd name="T96" fmla="*/ 22 w 386"/>
                <a:gd name="T97" fmla="*/ 226 h 320"/>
                <a:gd name="T98" fmla="*/ 66 w 386"/>
                <a:gd name="T99" fmla="*/ 224 h 320"/>
                <a:gd name="T100" fmla="*/ 66 w 386"/>
                <a:gd name="T101" fmla="*/ 126 h 320"/>
                <a:gd name="T102" fmla="*/ 22 w 386"/>
                <a:gd name="T103" fmla="*/ 128 h 320"/>
                <a:gd name="T104" fmla="*/ 64 w 386"/>
                <a:gd name="T105" fmla="*/ 170 h 320"/>
                <a:gd name="T106" fmla="*/ 66 w 386"/>
                <a:gd name="T107" fmla="*/ 108 h 320"/>
                <a:gd name="T108" fmla="*/ 24 w 386"/>
                <a:gd name="T109" fmla="*/ 66 h 320"/>
                <a:gd name="T110" fmla="*/ 22 w 386"/>
                <a:gd name="T111" fmla="*/ 108 h 320"/>
                <a:gd name="T112" fmla="*/ 66 w 386"/>
                <a:gd name="T113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20">
                  <a:moveTo>
                    <a:pt x="336" y="254"/>
                  </a:moveTo>
                  <a:lnTo>
                    <a:pt x="336" y="308"/>
                  </a:lnTo>
                  <a:lnTo>
                    <a:pt x="372" y="254"/>
                  </a:lnTo>
                  <a:lnTo>
                    <a:pt x="336" y="254"/>
                  </a:lnTo>
                  <a:close/>
                  <a:moveTo>
                    <a:pt x="364" y="186"/>
                  </a:moveTo>
                  <a:lnTo>
                    <a:pt x="364" y="186"/>
                  </a:lnTo>
                  <a:lnTo>
                    <a:pt x="362" y="182"/>
                  </a:lnTo>
                  <a:lnTo>
                    <a:pt x="360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0" y="182"/>
                  </a:lnTo>
                  <a:lnTo>
                    <a:pt x="318" y="186"/>
                  </a:lnTo>
                  <a:lnTo>
                    <a:pt x="318" y="224"/>
                  </a:lnTo>
                  <a:lnTo>
                    <a:pt x="318" y="224"/>
                  </a:lnTo>
                  <a:lnTo>
                    <a:pt x="320" y="226"/>
                  </a:lnTo>
                  <a:lnTo>
                    <a:pt x="322" y="226"/>
                  </a:lnTo>
                  <a:lnTo>
                    <a:pt x="360" y="226"/>
                  </a:lnTo>
                  <a:lnTo>
                    <a:pt x="360" y="226"/>
                  </a:lnTo>
                  <a:lnTo>
                    <a:pt x="362" y="226"/>
                  </a:lnTo>
                  <a:lnTo>
                    <a:pt x="364" y="224"/>
                  </a:lnTo>
                  <a:lnTo>
                    <a:pt x="364" y="186"/>
                  </a:lnTo>
                  <a:close/>
                  <a:moveTo>
                    <a:pt x="98" y="182"/>
                  </a:moveTo>
                  <a:lnTo>
                    <a:pt x="98" y="182"/>
                  </a:lnTo>
                  <a:lnTo>
                    <a:pt x="96" y="182"/>
                  </a:lnTo>
                  <a:lnTo>
                    <a:pt x="96" y="186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6"/>
                  </a:lnTo>
                  <a:lnTo>
                    <a:pt x="98" y="226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40" y="226"/>
                  </a:lnTo>
                  <a:lnTo>
                    <a:pt x="140" y="224"/>
                  </a:lnTo>
                  <a:lnTo>
                    <a:pt x="140" y="186"/>
                  </a:lnTo>
                  <a:lnTo>
                    <a:pt x="140" y="186"/>
                  </a:lnTo>
                  <a:lnTo>
                    <a:pt x="140" y="182"/>
                  </a:lnTo>
                  <a:lnTo>
                    <a:pt x="138" y="182"/>
                  </a:lnTo>
                  <a:lnTo>
                    <a:pt x="98" y="182"/>
                  </a:lnTo>
                  <a:close/>
                  <a:moveTo>
                    <a:pt x="364" y="128"/>
                  </a:moveTo>
                  <a:lnTo>
                    <a:pt x="364" y="128"/>
                  </a:lnTo>
                  <a:lnTo>
                    <a:pt x="362" y="126"/>
                  </a:lnTo>
                  <a:lnTo>
                    <a:pt x="360" y="124"/>
                  </a:lnTo>
                  <a:lnTo>
                    <a:pt x="322" y="124"/>
                  </a:lnTo>
                  <a:lnTo>
                    <a:pt x="322" y="124"/>
                  </a:lnTo>
                  <a:lnTo>
                    <a:pt x="320" y="126"/>
                  </a:lnTo>
                  <a:lnTo>
                    <a:pt x="318" y="128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20" y="168"/>
                  </a:lnTo>
                  <a:lnTo>
                    <a:pt x="322" y="170"/>
                  </a:lnTo>
                  <a:lnTo>
                    <a:pt x="360" y="170"/>
                  </a:lnTo>
                  <a:lnTo>
                    <a:pt x="360" y="170"/>
                  </a:lnTo>
                  <a:lnTo>
                    <a:pt x="362" y="168"/>
                  </a:lnTo>
                  <a:lnTo>
                    <a:pt x="364" y="166"/>
                  </a:lnTo>
                  <a:lnTo>
                    <a:pt x="364" y="128"/>
                  </a:lnTo>
                  <a:close/>
                  <a:moveTo>
                    <a:pt x="364" y="70"/>
                  </a:moveTo>
                  <a:lnTo>
                    <a:pt x="364" y="70"/>
                  </a:lnTo>
                  <a:lnTo>
                    <a:pt x="362" y="68"/>
                  </a:lnTo>
                  <a:lnTo>
                    <a:pt x="360" y="66"/>
                  </a:lnTo>
                  <a:lnTo>
                    <a:pt x="322" y="66"/>
                  </a:lnTo>
                  <a:lnTo>
                    <a:pt x="322" y="66"/>
                  </a:lnTo>
                  <a:lnTo>
                    <a:pt x="320" y="68"/>
                  </a:lnTo>
                  <a:lnTo>
                    <a:pt x="318" y="70"/>
                  </a:lnTo>
                  <a:lnTo>
                    <a:pt x="318" y="108"/>
                  </a:lnTo>
                  <a:lnTo>
                    <a:pt x="318" y="108"/>
                  </a:lnTo>
                  <a:lnTo>
                    <a:pt x="320" y="110"/>
                  </a:lnTo>
                  <a:lnTo>
                    <a:pt x="322" y="112"/>
                  </a:lnTo>
                  <a:lnTo>
                    <a:pt x="360" y="112"/>
                  </a:lnTo>
                  <a:lnTo>
                    <a:pt x="360" y="112"/>
                  </a:lnTo>
                  <a:lnTo>
                    <a:pt x="362" y="110"/>
                  </a:lnTo>
                  <a:lnTo>
                    <a:pt x="364" y="108"/>
                  </a:lnTo>
                  <a:lnTo>
                    <a:pt x="364" y="70"/>
                  </a:lnTo>
                  <a:close/>
                  <a:moveTo>
                    <a:pt x="98" y="124"/>
                  </a:moveTo>
                  <a:lnTo>
                    <a:pt x="98" y="124"/>
                  </a:lnTo>
                  <a:lnTo>
                    <a:pt x="96" y="126"/>
                  </a:lnTo>
                  <a:lnTo>
                    <a:pt x="96" y="128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6" y="168"/>
                  </a:lnTo>
                  <a:lnTo>
                    <a:pt x="98" y="170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40" y="168"/>
                  </a:lnTo>
                  <a:lnTo>
                    <a:pt x="140" y="16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0" y="126"/>
                  </a:lnTo>
                  <a:lnTo>
                    <a:pt x="138" y="124"/>
                  </a:lnTo>
                  <a:lnTo>
                    <a:pt x="98" y="124"/>
                  </a:lnTo>
                  <a:close/>
                  <a:moveTo>
                    <a:pt x="138" y="66"/>
                  </a:moveTo>
                  <a:lnTo>
                    <a:pt x="98" y="66"/>
                  </a:lnTo>
                  <a:lnTo>
                    <a:pt x="98" y="66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8" y="112"/>
                  </a:lnTo>
                  <a:lnTo>
                    <a:pt x="138" y="112"/>
                  </a:lnTo>
                  <a:lnTo>
                    <a:pt x="138" y="112"/>
                  </a:lnTo>
                  <a:lnTo>
                    <a:pt x="140" y="110"/>
                  </a:lnTo>
                  <a:lnTo>
                    <a:pt x="140" y="108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40" y="68"/>
                  </a:lnTo>
                  <a:lnTo>
                    <a:pt x="138" y="66"/>
                  </a:lnTo>
                  <a:lnTo>
                    <a:pt x="138" y="66"/>
                  </a:lnTo>
                  <a:close/>
                  <a:moveTo>
                    <a:pt x="386" y="0"/>
                  </a:moveTo>
                  <a:lnTo>
                    <a:pt x="386" y="254"/>
                  </a:lnTo>
                  <a:lnTo>
                    <a:pt x="344" y="320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26"/>
                  </a:lnTo>
                  <a:lnTo>
                    <a:pt x="58" y="26"/>
                  </a:lnTo>
                  <a:lnTo>
                    <a:pt x="58" y="0"/>
                  </a:lnTo>
                  <a:lnTo>
                    <a:pt x="172" y="0"/>
                  </a:lnTo>
                  <a:lnTo>
                    <a:pt x="172" y="28"/>
                  </a:lnTo>
                  <a:lnTo>
                    <a:pt x="190" y="28"/>
                  </a:lnTo>
                  <a:lnTo>
                    <a:pt x="190" y="0"/>
                  </a:lnTo>
                  <a:lnTo>
                    <a:pt x="296" y="0"/>
                  </a:lnTo>
                  <a:lnTo>
                    <a:pt x="296" y="28"/>
                  </a:lnTo>
                  <a:lnTo>
                    <a:pt x="316" y="28"/>
                  </a:lnTo>
                  <a:lnTo>
                    <a:pt x="316" y="0"/>
                  </a:lnTo>
                  <a:lnTo>
                    <a:pt x="386" y="0"/>
                  </a:lnTo>
                  <a:close/>
                  <a:moveTo>
                    <a:pt x="288" y="224"/>
                  </a:moveTo>
                  <a:lnTo>
                    <a:pt x="288" y="186"/>
                  </a:lnTo>
                  <a:lnTo>
                    <a:pt x="288" y="186"/>
                  </a:lnTo>
                  <a:lnTo>
                    <a:pt x="288" y="184"/>
                  </a:lnTo>
                  <a:lnTo>
                    <a:pt x="286" y="182"/>
                  </a:lnTo>
                  <a:lnTo>
                    <a:pt x="246" y="182"/>
                  </a:lnTo>
                  <a:lnTo>
                    <a:pt x="246" y="182"/>
                  </a:lnTo>
                  <a:lnTo>
                    <a:pt x="244" y="184"/>
                  </a:lnTo>
                  <a:lnTo>
                    <a:pt x="244" y="186"/>
                  </a:lnTo>
                  <a:lnTo>
                    <a:pt x="244" y="224"/>
                  </a:lnTo>
                  <a:lnTo>
                    <a:pt x="244" y="224"/>
                  </a:lnTo>
                  <a:lnTo>
                    <a:pt x="244" y="226"/>
                  </a:lnTo>
                  <a:lnTo>
                    <a:pt x="246" y="228"/>
                  </a:lnTo>
                  <a:lnTo>
                    <a:pt x="286" y="228"/>
                  </a:lnTo>
                  <a:lnTo>
                    <a:pt x="286" y="228"/>
                  </a:lnTo>
                  <a:lnTo>
                    <a:pt x="288" y="226"/>
                  </a:lnTo>
                  <a:lnTo>
                    <a:pt x="288" y="224"/>
                  </a:lnTo>
                  <a:lnTo>
                    <a:pt x="288" y="224"/>
                  </a:lnTo>
                  <a:close/>
                  <a:moveTo>
                    <a:pt x="288" y="168"/>
                  </a:moveTo>
                  <a:lnTo>
                    <a:pt x="288" y="128"/>
                  </a:lnTo>
                  <a:lnTo>
                    <a:pt x="288" y="128"/>
                  </a:lnTo>
                  <a:lnTo>
                    <a:pt x="288" y="126"/>
                  </a:lnTo>
                  <a:lnTo>
                    <a:pt x="286" y="126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4" y="126"/>
                  </a:lnTo>
                  <a:lnTo>
                    <a:pt x="244" y="128"/>
                  </a:lnTo>
                  <a:lnTo>
                    <a:pt x="244" y="168"/>
                  </a:lnTo>
                  <a:lnTo>
                    <a:pt x="244" y="168"/>
                  </a:lnTo>
                  <a:lnTo>
                    <a:pt x="244" y="170"/>
                  </a:lnTo>
                  <a:lnTo>
                    <a:pt x="246" y="170"/>
                  </a:lnTo>
                  <a:lnTo>
                    <a:pt x="286" y="170"/>
                  </a:lnTo>
                  <a:lnTo>
                    <a:pt x="286" y="170"/>
                  </a:lnTo>
                  <a:lnTo>
                    <a:pt x="288" y="170"/>
                  </a:lnTo>
                  <a:lnTo>
                    <a:pt x="288" y="168"/>
                  </a:lnTo>
                  <a:lnTo>
                    <a:pt x="288" y="168"/>
                  </a:lnTo>
                  <a:close/>
                  <a:moveTo>
                    <a:pt x="288" y="108"/>
                  </a:moveTo>
                  <a:lnTo>
                    <a:pt x="288" y="70"/>
                  </a:lnTo>
                  <a:lnTo>
                    <a:pt x="288" y="70"/>
                  </a:lnTo>
                  <a:lnTo>
                    <a:pt x="288" y="68"/>
                  </a:lnTo>
                  <a:lnTo>
                    <a:pt x="286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44" y="68"/>
                  </a:lnTo>
                  <a:lnTo>
                    <a:pt x="244" y="70"/>
                  </a:lnTo>
                  <a:lnTo>
                    <a:pt x="244" y="108"/>
                  </a:lnTo>
                  <a:lnTo>
                    <a:pt x="244" y="108"/>
                  </a:lnTo>
                  <a:lnTo>
                    <a:pt x="244" y="110"/>
                  </a:lnTo>
                  <a:lnTo>
                    <a:pt x="246" y="112"/>
                  </a:lnTo>
                  <a:lnTo>
                    <a:pt x="286" y="112"/>
                  </a:lnTo>
                  <a:lnTo>
                    <a:pt x="286" y="112"/>
                  </a:lnTo>
                  <a:lnTo>
                    <a:pt x="288" y="110"/>
                  </a:lnTo>
                  <a:lnTo>
                    <a:pt x="288" y="108"/>
                  </a:lnTo>
                  <a:lnTo>
                    <a:pt x="288" y="108"/>
                  </a:lnTo>
                  <a:close/>
                  <a:moveTo>
                    <a:pt x="216" y="224"/>
                  </a:moveTo>
                  <a:lnTo>
                    <a:pt x="216" y="184"/>
                  </a:lnTo>
                  <a:lnTo>
                    <a:pt x="216" y="184"/>
                  </a:lnTo>
                  <a:lnTo>
                    <a:pt x="214" y="182"/>
                  </a:lnTo>
                  <a:lnTo>
                    <a:pt x="212" y="182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2" y="182"/>
                  </a:lnTo>
                  <a:lnTo>
                    <a:pt x="170" y="184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2" y="226"/>
                  </a:lnTo>
                  <a:lnTo>
                    <a:pt x="174" y="226"/>
                  </a:lnTo>
                  <a:lnTo>
                    <a:pt x="212" y="226"/>
                  </a:lnTo>
                  <a:lnTo>
                    <a:pt x="212" y="226"/>
                  </a:lnTo>
                  <a:lnTo>
                    <a:pt x="214" y="226"/>
                  </a:lnTo>
                  <a:lnTo>
                    <a:pt x="216" y="224"/>
                  </a:lnTo>
                  <a:lnTo>
                    <a:pt x="216" y="224"/>
                  </a:lnTo>
                  <a:close/>
                  <a:moveTo>
                    <a:pt x="216" y="166"/>
                  </a:moveTo>
                  <a:lnTo>
                    <a:pt x="216" y="128"/>
                  </a:lnTo>
                  <a:lnTo>
                    <a:pt x="216" y="128"/>
                  </a:lnTo>
                  <a:lnTo>
                    <a:pt x="214" y="126"/>
                  </a:lnTo>
                  <a:lnTo>
                    <a:pt x="212" y="124"/>
                  </a:lnTo>
                  <a:lnTo>
                    <a:pt x="174" y="124"/>
                  </a:lnTo>
                  <a:lnTo>
                    <a:pt x="174" y="124"/>
                  </a:lnTo>
                  <a:lnTo>
                    <a:pt x="172" y="126"/>
                  </a:lnTo>
                  <a:lnTo>
                    <a:pt x="170" y="128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72" y="168"/>
                  </a:lnTo>
                  <a:lnTo>
                    <a:pt x="174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4" y="168"/>
                  </a:lnTo>
                  <a:lnTo>
                    <a:pt x="216" y="166"/>
                  </a:lnTo>
                  <a:lnTo>
                    <a:pt x="216" y="166"/>
                  </a:lnTo>
                  <a:close/>
                  <a:moveTo>
                    <a:pt x="216" y="108"/>
                  </a:moveTo>
                  <a:lnTo>
                    <a:pt x="216" y="70"/>
                  </a:lnTo>
                  <a:lnTo>
                    <a:pt x="216" y="70"/>
                  </a:lnTo>
                  <a:lnTo>
                    <a:pt x="214" y="68"/>
                  </a:lnTo>
                  <a:lnTo>
                    <a:pt x="212" y="66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72" y="68"/>
                  </a:lnTo>
                  <a:lnTo>
                    <a:pt x="170" y="70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2" y="110"/>
                  </a:lnTo>
                  <a:lnTo>
                    <a:pt x="174" y="112"/>
                  </a:lnTo>
                  <a:lnTo>
                    <a:pt x="212" y="112"/>
                  </a:lnTo>
                  <a:lnTo>
                    <a:pt x="212" y="112"/>
                  </a:lnTo>
                  <a:lnTo>
                    <a:pt x="214" y="110"/>
                  </a:lnTo>
                  <a:lnTo>
                    <a:pt x="216" y="108"/>
                  </a:lnTo>
                  <a:lnTo>
                    <a:pt x="216" y="108"/>
                  </a:lnTo>
                  <a:close/>
                  <a:moveTo>
                    <a:pt x="66" y="224"/>
                  </a:moveTo>
                  <a:lnTo>
                    <a:pt x="66" y="184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2" y="182"/>
                  </a:lnTo>
                  <a:lnTo>
                    <a:pt x="22" y="184"/>
                  </a:lnTo>
                  <a:lnTo>
                    <a:pt x="22" y="224"/>
                  </a:lnTo>
                  <a:lnTo>
                    <a:pt x="22" y="224"/>
                  </a:lnTo>
                  <a:lnTo>
                    <a:pt x="22" y="226"/>
                  </a:lnTo>
                  <a:lnTo>
                    <a:pt x="24" y="226"/>
                  </a:lnTo>
                  <a:lnTo>
                    <a:pt x="64" y="226"/>
                  </a:lnTo>
                  <a:lnTo>
                    <a:pt x="64" y="226"/>
                  </a:lnTo>
                  <a:lnTo>
                    <a:pt x="66" y="226"/>
                  </a:lnTo>
                  <a:lnTo>
                    <a:pt x="66" y="224"/>
                  </a:lnTo>
                  <a:lnTo>
                    <a:pt x="66" y="224"/>
                  </a:lnTo>
                  <a:close/>
                  <a:moveTo>
                    <a:pt x="66" y="166"/>
                  </a:moveTo>
                  <a:lnTo>
                    <a:pt x="66" y="128"/>
                  </a:lnTo>
                  <a:lnTo>
                    <a:pt x="66" y="128"/>
                  </a:lnTo>
                  <a:lnTo>
                    <a:pt x="66" y="126"/>
                  </a:lnTo>
                  <a:lnTo>
                    <a:pt x="64" y="124"/>
                  </a:lnTo>
                  <a:lnTo>
                    <a:pt x="24" y="124"/>
                  </a:lnTo>
                  <a:lnTo>
                    <a:pt x="24" y="124"/>
                  </a:lnTo>
                  <a:lnTo>
                    <a:pt x="22" y="126"/>
                  </a:lnTo>
                  <a:lnTo>
                    <a:pt x="22" y="12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8"/>
                  </a:lnTo>
                  <a:lnTo>
                    <a:pt x="2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6" y="168"/>
                  </a:lnTo>
                  <a:lnTo>
                    <a:pt x="66" y="166"/>
                  </a:lnTo>
                  <a:lnTo>
                    <a:pt x="66" y="166"/>
                  </a:lnTo>
                  <a:close/>
                  <a:moveTo>
                    <a:pt x="66" y="108"/>
                  </a:moveTo>
                  <a:lnTo>
                    <a:pt x="66" y="70"/>
                  </a:lnTo>
                  <a:lnTo>
                    <a:pt x="66" y="70"/>
                  </a:lnTo>
                  <a:lnTo>
                    <a:pt x="66" y="68"/>
                  </a:lnTo>
                  <a:lnTo>
                    <a:pt x="6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4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6" y="110"/>
                  </a:lnTo>
                  <a:lnTo>
                    <a:pt x="66" y="108"/>
                  </a:lnTo>
                  <a:lnTo>
                    <a:pt x="66" y="108"/>
                  </a:lnTo>
                  <a:close/>
                </a:path>
              </a:pathLst>
            </a:custGeom>
            <a:solidFill>
              <a:srgbClr val="00A1DE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48" name="Rectangle 57"/>
            <p:cNvSpPr>
              <a:spLocks noChangeArrowheads="1"/>
            </p:cNvSpPr>
            <p:nvPr/>
          </p:nvSpPr>
          <p:spPr bwMode="auto">
            <a:xfrm>
              <a:off x="4941670" y="2713632"/>
              <a:ext cx="6888" cy="21844"/>
            </a:xfrm>
            <a:prstGeom prst="rect">
              <a:avLst/>
            </a:prstGeom>
            <a:solidFill>
              <a:srgbClr val="00A1DE"/>
            </a:solidFill>
            <a:ln w="3175">
              <a:noFill/>
              <a:prstDash val="solid"/>
              <a:miter lim="800000"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49" name="Rectangle 58"/>
            <p:cNvSpPr>
              <a:spLocks noChangeArrowheads="1"/>
            </p:cNvSpPr>
            <p:nvPr/>
          </p:nvSpPr>
          <p:spPr bwMode="auto">
            <a:xfrm>
              <a:off x="4941670" y="2708592"/>
              <a:ext cx="6888" cy="5040"/>
            </a:xfrm>
            <a:prstGeom prst="rect">
              <a:avLst/>
            </a:prstGeom>
            <a:solidFill>
              <a:srgbClr val="00A1DE"/>
            </a:solidFill>
            <a:ln w="3175">
              <a:noFill/>
              <a:prstDash val="solid"/>
              <a:miter lim="800000"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50" name="Freeform 59"/>
            <p:cNvSpPr>
              <a:spLocks/>
            </p:cNvSpPr>
            <p:nvPr/>
          </p:nvSpPr>
          <p:spPr bwMode="auto">
            <a:xfrm>
              <a:off x="4941670" y="2696830"/>
              <a:ext cx="6888" cy="11762"/>
            </a:xfrm>
            <a:custGeom>
              <a:avLst/>
              <a:gdLst>
                <a:gd name="T0" fmla="*/ 8 w 8"/>
                <a:gd name="T1" fmla="*/ 0 h 14"/>
                <a:gd name="T2" fmla="*/ 8 w 8"/>
                <a:gd name="T3" fmla="*/ 14 h 14"/>
                <a:gd name="T4" fmla="*/ 0 w 8"/>
                <a:gd name="T5" fmla="*/ 14 h 14"/>
                <a:gd name="T6" fmla="*/ 0 w 8"/>
                <a:gd name="T7" fmla="*/ 0 h 14"/>
                <a:gd name="T8" fmla="*/ 0 w 8"/>
                <a:gd name="T9" fmla="*/ 0 h 14"/>
                <a:gd name="T10" fmla="*/ 4 w 8"/>
                <a:gd name="T11" fmla="*/ 0 h 14"/>
                <a:gd name="T12" fmla="*/ 4 w 8"/>
                <a:gd name="T13" fmla="*/ 0 h 14"/>
                <a:gd name="T14" fmla="*/ 8 w 8"/>
                <a:gd name="T15" fmla="*/ 0 h 14"/>
                <a:gd name="T16" fmla="*/ 8 w 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lnTo>
                    <a:pt x="8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1DE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51" name="Freeform 60"/>
            <p:cNvSpPr>
              <a:spLocks/>
            </p:cNvSpPr>
            <p:nvPr/>
          </p:nvSpPr>
          <p:spPr bwMode="auto">
            <a:xfrm>
              <a:off x="4941670" y="2683387"/>
              <a:ext cx="6888" cy="13442"/>
            </a:xfrm>
            <a:custGeom>
              <a:avLst/>
              <a:gdLst>
                <a:gd name="T0" fmla="*/ 4 w 8"/>
                <a:gd name="T1" fmla="*/ 14 h 14"/>
                <a:gd name="T2" fmla="*/ 4 w 8"/>
                <a:gd name="T3" fmla="*/ 14 h 14"/>
                <a:gd name="T4" fmla="*/ 0 w 8"/>
                <a:gd name="T5" fmla="*/ 14 h 14"/>
                <a:gd name="T6" fmla="*/ 0 w 8"/>
                <a:gd name="T7" fmla="*/ 0 h 14"/>
                <a:gd name="T8" fmla="*/ 8 w 8"/>
                <a:gd name="T9" fmla="*/ 0 h 14"/>
                <a:gd name="T10" fmla="*/ 8 w 8"/>
                <a:gd name="T11" fmla="*/ 14 h 14"/>
                <a:gd name="T12" fmla="*/ 8 w 8"/>
                <a:gd name="T13" fmla="*/ 14 h 14"/>
                <a:gd name="T14" fmla="*/ 4 w 8"/>
                <a:gd name="T15" fmla="*/ 14 h 14"/>
                <a:gd name="T16" fmla="*/ 4 w 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lnTo>
                    <a:pt x="4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A1DE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52" name="Freeform 61"/>
            <p:cNvSpPr>
              <a:spLocks/>
            </p:cNvSpPr>
            <p:nvPr/>
          </p:nvSpPr>
          <p:spPr bwMode="auto">
            <a:xfrm>
              <a:off x="4653778" y="2648102"/>
              <a:ext cx="367786" cy="60490"/>
            </a:xfrm>
            <a:custGeom>
              <a:avLst/>
              <a:gdLst>
                <a:gd name="T0" fmla="*/ 316 w 386"/>
                <a:gd name="T1" fmla="*/ 48 h 64"/>
                <a:gd name="T2" fmla="*/ 322 w 386"/>
                <a:gd name="T3" fmla="*/ 42 h 64"/>
                <a:gd name="T4" fmla="*/ 324 w 386"/>
                <a:gd name="T5" fmla="*/ 32 h 64"/>
                <a:gd name="T6" fmla="*/ 324 w 386"/>
                <a:gd name="T7" fmla="*/ 24 h 64"/>
                <a:gd name="T8" fmla="*/ 314 w 386"/>
                <a:gd name="T9" fmla="*/ 14 h 64"/>
                <a:gd name="T10" fmla="*/ 306 w 386"/>
                <a:gd name="T11" fmla="*/ 14 h 64"/>
                <a:gd name="T12" fmla="*/ 292 w 386"/>
                <a:gd name="T13" fmla="*/ 18 h 64"/>
                <a:gd name="T14" fmla="*/ 288 w 386"/>
                <a:gd name="T15" fmla="*/ 32 h 64"/>
                <a:gd name="T16" fmla="*/ 288 w 386"/>
                <a:gd name="T17" fmla="*/ 36 h 64"/>
                <a:gd name="T18" fmla="*/ 292 w 386"/>
                <a:gd name="T19" fmla="*/ 46 h 64"/>
                <a:gd name="T20" fmla="*/ 296 w 386"/>
                <a:gd name="T21" fmla="*/ 48 h 64"/>
                <a:gd name="T22" fmla="*/ 190 w 386"/>
                <a:gd name="T23" fmla="*/ 64 h 64"/>
                <a:gd name="T24" fmla="*/ 190 w 386"/>
                <a:gd name="T25" fmla="*/ 48 h 64"/>
                <a:gd name="T26" fmla="*/ 198 w 386"/>
                <a:gd name="T27" fmla="*/ 36 h 64"/>
                <a:gd name="T28" fmla="*/ 200 w 386"/>
                <a:gd name="T29" fmla="*/ 32 h 64"/>
                <a:gd name="T30" fmla="*/ 194 w 386"/>
                <a:gd name="T31" fmla="*/ 18 h 64"/>
                <a:gd name="T32" fmla="*/ 180 w 386"/>
                <a:gd name="T33" fmla="*/ 14 h 64"/>
                <a:gd name="T34" fmla="*/ 174 w 386"/>
                <a:gd name="T35" fmla="*/ 14 h 64"/>
                <a:gd name="T36" fmla="*/ 164 w 386"/>
                <a:gd name="T37" fmla="*/ 24 h 64"/>
                <a:gd name="T38" fmla="*/ 162 w 386"/>
                <a:gd name="T39" fmla="*/ 32 h 64"/>
                <a:gd name="T40" fmla="*/ 164 w 386"/>
                <a:gd name="T41" fmla="*/ 42 h 64"/>
                <a:gd name="T42" fmla="*/ 172 w 386"/>
                <a:gd name="T43" fmla="*/ 48 h 64"/>
                <a:gd name="T44" fmla="*/ 58 w 386"/>
                <a:gd name="T45" fmla="*/ 64 h 64"/>
                <a:gd name="T46" fmla="*/ 58 w 386"/>
                <a:gd name="T47" fmla="*/ 48 h 64"/>
                <a:gd name="T48" fmla="*/ 66 w 386"/>
                <a:gd name="T49" fmla="*/ 36 h 64"/>
                <a:gd name="T50" fmla="*/ 66 w 386"/>
                <a:gd name="T51" fmla="*/ 32 h 64"/>
                <a:gd name="T52" fmla="*/ 60 w 386"/>
                <a:gd name="T53" fmla="*/ 18 h 64"/>
                <a:gd name="T54" fmla="*/ 48 w 386"/>
                <a:gd name="T55" fmla="*/ 14 h 64"/>
                <a:gd name="T56" fmla="*/ 40 w 386"/>
                <a:gd name="T57" fmla="*/ 14 h 64"/>
                <a:gd name="T58" fmla="*/ 30 w 386"/>
                <a:gd name="T59" fmla="*/ 24 h 64"/>
                <a:gd name="T60" fmla="*/ 30 w 386"/>
                <a:gd name="T61" fmla="*/ 32 h 64"/>
                <a:gd name="T62" fmla="*/ 32 w 386"/>
                <a:gd name="T63" fmla="*/ 42 h 64"/>
                <a:gd name="T64" fmla="*/ 38 w 386"/>
                <a:gd name="T65" fmla="*/ 48 h 64"/>
                <a:gd name="T66" fmla="*/ 16 w 386"/>
                <a:gd name="T67" fmla="*/ 64 h 64"/>
                <a:gd name="T68" fmla="*/ 4 w 386"/>
                <a:gd name="T69" fmla="*/ 62 h 64"/>
                <a:gd name="T70" fmla="*/ 0 w 386"/>
                <a:gd name="T71" fmla="*/ 58 h 64"/>
                <a:gd name="T72" fmla="*/ 0 w 386"/>
                <a:gd name="T73" fmla="*/ 6 h 64"/>
                <a:gd name="T74" fmla="*/ 4 w 386"/>
                <a:gd name="T75" fmla="*/ 2 h 64"/>
                <a:gd name="T76" fmla="*/ 372 w 386"/>
                <a:gd name="T77" fmla="*/ 0 h 64"/>
                <a:gd name="T78" fmla="*/ 382 w 386"/>
                <a:gd name="T79" fmla="*/ 2 h 64"/>
                <a:gd name="T80" fmla="*/ 386 w 386"/>
                <a:gd name="T81" fmla="*/ 6 h 64"/>
                <a:gd name="T82" fmla="*/ 386 w 386"/>
                <a:gd name="T83" fmla="*/ 58 h 64"/>
                <a:gd name="T84" fmla="*/ 382 w 386"/>
                <a:gd name="T85" fmla="*/ 62 h 64"/>
                <a:gd name="T86" fmla="*/ 316 w 386"/>
                <a:gd name="T87" fmla="*/ 64 h 64"/>
                <a:gd name="T88" fmla="*/ 316 w 386"/>
                <a:gd name="T8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6" h="64">
                  <a:moveTo>
                    <a:pt x="316" y="48"/>
                  </a:moveTo>
                  <a:lnTo>
                    <a:pt x="316" y="48"/>
                  </a:lnTo>
                  <a:lnTo>
                    <a:pt x="316" y="48"/>
                  </a:lnTo>
                  <a:lnTo>
                    <a:pt x="322" y="42"/>
                  </a:lnTo>
                  <a:lnTo>
                    <a:pt x="324" y="36"/>
                  </a:lnTo>
                  <a:lnTo>
                    <a:pt x="324" y="32"/>
                  </a:lnTo>
                  <a:lnTo>
                    <a:pt x="324" y="32"/>
                  </a:lnTo>
                  <a:lnTo>
                    <a:pt x="324" y="24"/>
                  </a:lnTo>
                  <a:lnTo>
                    <a:pt x="320" y="18"/>
                  </a:lnTo>
                  <a:lnTo>
                    <a:pt x="314" y="14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298" y="14"/>
                  </a:lnTo>
                  <a:lnTo>
                    <a:pt x="292" y="18"/>
                  </a:lnTo>
                  <a:lnTo>
                    <a:pt x="288" y="24"/>
                  </a:lnTo>
                  <a:lnTo>
                    <a:pt x="288" y="32"/>
                  </a:lnTo>
                  <a:lnTo>
                    <a:pt x="288" y="32"/>
                  </a:lnTo>
                  <a:lnTo>
                    <a:pt x="288" y="36"/>
                  </a:lnTo>
                  <a:lnTo>
                    <a:pt x="290" y="42"/>
                  </a:lnTo>
                  <a:lnTo>
                    <a:pt x="292" y="46"/>
                  </a:lnTo>
                  <a:lnTo>
                    <a:pt x="296" y="48"/>
                  </a:lnTo>
                  <a:lnTo>
                    <a:pt x="296" y="48"/>
                  </a:lnTo>
                  <a:lnTo>
                    <a:pt x="296" y="64"/>
                  </a:lnTo>
                  <a:lnTo>
                    <a:pt x="190" y="64"/>
                  </a:lnTo>
                  <a:lnTo>
                    <a:pt x="190" y="48"/>
                  </a:lnTo>
                  <a:lnTo>
                    <a:pt x="190" y="48"/>
                  </a:lnTo>
                  <a:lnTo>
                    <a:pt x="196" y="42"/>
                  </a:lnTo>
                  <a:lnTo>
                    <a:pt x="198" y="36"/>
                  </a:lnTo>
                  <a:lnTo>
                    <a:pt x="200" y="32"/>
                  </a:lnTo>
                  <a:lnTo>
                    <a:pt x="200" y="32"/>
                  </a:lnTo>
                  <a:lnTo>
                    <a:pt x="198" y="24"/>
                  </a:lnTo>
                  <a:lnTo>
                    <a:pt x="194" y="18"/>
                  </a:lnTo>
                  <a:lnTo>
                    <a:pt x="188" y="14"/>
                  </a:lnTo>
                  <a:lnTo>
                    <a:pt x="180" y="14"/>
                  </a:lnTo>
                  <a:lnTo>
                    <a:pt x="180" y="14"/>
                  </a:lnTo>
                  <a:lnTo>
                    <a:pt x="174" y="14"/>
                  </a:lnTo>
                  <a:lnTo>
                    <a:pt x="168" y="18"/>
                  </a:lnTo>
                  <a:lnTo>
                    <a:pt x="164" y="24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2" y="36"/>
                  </a:lnTo>
                  <a:lnTo>
                    <a:pt x="164" y="42"/>
                  </a:lnTo>
                  <a:lnTo>
                    <a:pt x="172" y="48"/>
                  </a:lnTo>
                  <a:lnTo>
                    <a:pt x="172" y="48"/>
                  </a:lnTo>
                  <a:lnTo>
                    <a:pt x="172" y="64"/>
                  </a:lnTo>
                  <a:lnTo>
                    <a:pt x="58" y="64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4" y="42"/>
                  </a:lnTo>
                  <a:lnTo>
                    <a:pt x="66" y="36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4" y="24"/>
                  </a:lnTo>
                  <a:lnTo>
                    <a:pt x="60" y="18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34" y="18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2" y="42"/>
                  </a:lnTo>
                  <a:lnTo>
                    <a:pt x="34" y="46"/>
                  </a:lnTo>
                  <a:lnTo>
                    <a:pt x="38" y="48"/>
                  </a:lnTo>
                  <a:lnTo>
                    <a:pt x="38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4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16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2" y="2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6" y="58"/>
                  </a:lnTo>
                  <a:lnTo>
                    <a:pt x="386" y="58"/>
                  </a:lnTo>
                  <a:lnTo>
                    <a:pt x="386" y="60"/>
                  </a:lnTo>
                  <a:lnTo>
                    <a:pt x="382" y="62"/>
                  </a:lnTo>
                  <a:lnTo>
                    <a:pt x="372" y="64"/>
                  </a:lnTo>
                  <a:lnTo>
                    <a:pt x="316" y="64"/>
                  </a:lnTo>
                  <a:lnTo>
                    <a:pt x="316" y="48"/>
                  </a:lnTo>
                  <a:lnTo>
                    <a:pt x="316" y="48"/>
                  </a:lnTo>
                  <a:close/>
                </a:path>
              </a:pathLst>
            </a:custGeom>
            <a:solidFill>
              <a:srgbClr val="00A1DE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53" name="Rectangle 62"/>
            <p:cNvSpPr>
              <a:spLocks noChangeArrowheads="1"/>
            </p:cNvSpPr>
            <p:nvPr/>
          </p:nvSpPr>
          <p:spPr bwMode="auto">
            <a:xfrm>
              <a:off x="4821830" y="2713632"/>
              <a:ext cx="9642" cy="21844"/>
            </a:xfrm>
            <a:prstGeom prst="rect">
              <a:avLst/>
            </a:prstGeom>
            <a:solidFill>
              <a:srgbClr val="00A1DE"/>
            </a:solidFill>
            <a:ln w="3175">
              <a:noFill/>
              <a:prstDash val="solid"/>
              <a:miter lim="800000"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54" name="Rectangle 63"/>
            <p:cNvSpPr>
              <a:spLocks noChangeArrowheads="1"/>
            </p:cNvSpPr>
            <p:nvPr/>
          </p:nvSpPr>
          <p:spPr bwMode="auto">
            <a:xfrm>
              <a:off x="4821830" y="2708592"/>
              <a:ext cx="9642" cy="5040"/>
            </a:xfrm>
            <a:prstGeom prst="rect">
              <a:avLst/>
            </a:prstGeom>
            <a:solidFill>
              <a:srgbClr val="00A1DE"/>
            </a:solidFill>
            <a:ln w="3175">
              <a:noFill/>
              <a:prstDash val="solid"/>
              <a:miter lim="800000"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55" name="Freeform 64"/>
            <p:cNvSpPr>
              <a:spLocks/>
            </p:cNvSpPr>
            <p:nvPr/>
          </p:nvSpPr>
          <p:spPr bwMode="auto">
            <a:xfrm>
              <a:off x="4821830" y="2696830"/>
              <a:ext cx="9642" cy="11762"/>
            </a:xfrm>
            <a:custGeom>
              <a:avLst/>
              <a:gdLst>
                <a:gd name="T0" fmla="*/ 10 w 10"/>
                <a:gd name="T1" fmla="*/ 0 h 14"/>
                <a:gd name="T2" fmla="*/ 10 w 10"/>
                <a:gd name="T3" fmla="*/ 14 h 14"/>
                <a:gd name="T4" fmla="*/ 0 w 10"/>
                <a:gd name="T5" fmla="*/ 14 h 14"/>
                <a:gd name="T6" fmla="*/ 0 w 10"/>
                <a:gd name="T7" fmla="*/ 0 h 14"/>
                <a:gd name="T8" fmla="*/ 0 w 10"/>
                <a:gd name="T9" fmla="*/ 0 h 14"/>
                <a:gd name="T10" fmla="*/ 4 w 10"/>
                <a:gd name="T11" fmla="*/ 0 h 14"/>
                <a:gd name="T12" fmla="*/ 4 w 10"/>
                <a:gd name="T13" fmla="*/ 0 h 14"/>
                <a:gd name="T14" fmla="*/ 10 w 10"/>
                <a:gd name="T15" fmla="*/ 0 h 14"/>
                <a:gd name="T16" fmla="*/ 10 w 10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4">
                  <a:moveTo>
                    <a:pt x="10" y="0"/>
                  </a:moveTo>
                  <a:lnTo>
                    <a:pt x="1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A1DE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56" name="Freeform 65"/>
            <p:cNvSpPr>
              <a:spLocks/>
            </p:cNvSpPr>
            <p:nvPr/>
          </p:nvSpPr>
          <p:spPr bwMode="auto">
            <a:xfrm>
              <a:off x="4821830" y="2683387"/>
              <a:ext cx="9642" cy="13442"/>
            </a:xfrm>
            <a:custGeom>
              <a:avLst/>
              <a:gdLst>
                <a:gd name="T0" fmla="*/ 10 w 10"/>
                <a:gd name="T1" fmla="*/ 0 h 14"/>
                <a:gd name="T2" fmla="*/ 10 w 10"/>
                <a:gd name="T3" fmla="*/ 14 h 14"/>
                <a:gd name="T4" fmla="*/ 10 w 10"/>
                <a:gd name="T5" fmla="*/ 14 h 14"/>
                <a:gd name="T6" fmla="*/ 4 w 10"/>
                <a:gd name="T7" fmla="*/ 14 h 14"/>
                <a:gd name="T8" fmla="*/ 4 w 10"/>
                <a:gd name="T9" fmla="*/ 14 h 14"/>
                <a:gd name="T10" fmla="*/ 0 w 10"/>
                <a:gd name="T11" fmla="*/ 14 h 14"/>
                <a:gd name="T12" fmla="*/ 0 w 10"/>
                <a:gd name="T13" fmla="*/ 0 h 14"/>
                <a:gd name="T14" fmla="*/ 10 w 1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4">
                  <a:moveTo>
                    <a:pt x="10" y="0"/>
                  </a:moveTo>
                  <a:lnTo>
                    <a:pt x="10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A1DE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57" name="Rectangle 66"/>
            <p:cNvSpPr>
              <a:spLocks noChangeArrowheads="1"/>
            </p:cNvSpPr>
            <p:nvPr/>
          </p:nvSpPr>
          <p:spPr bwMode="auto">
            <a:xfrm>
              <a:off x="4695102" y="2713632"/>
              <a:ext cx="8265" cy="21844"/>
            </a:xfrm>
            <a:prstGeom prst="rect">
              <a:avLst/>
            </a:prstGeom>
            <a:solidFill>
              <a:srgbClr val="00A1DE"/>
            </a:solidFill>
            <a:ln w="3175">
              <a:noFill/>
              <a:prstDash val="solid"/>
              <a:miter lim="800000"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58" name="Rectangle 67"/>
            <p:cNvSpPr>
              <a:spLocks noChangeArrowheads="1"/>
            </p:cNvSpPr>
            <p:nvPr/>
          </p:nvSpPr>
          <p:spPr bwMode="auto">
            <a:xfrm>
              <a:off x="4695102" y="2708592"/>
              <a:ext cx="8265" cy="5040"/>
            </a:xfrm>
            <a:prstGeom prst="rect">
              <a:avLst/>
            </a:prstGeom>
            <a:solidFill>
              <a:srgbClr val="00A1DE"/>
            </a:solidFill>
            <a:ln w="3175">
              <a:noFill/>
              <a:prstDash val="solid"/>
              <a:miter lim="800000"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59" name="Freeform 68"/>
            <p:cNvSpPr>
              <a:spLocks/>
            </p:cNvSpPr>
            <p:nvPr/>
          </p:nvSpPr>
          <p:spPr bwMode="auto">
            <a:xfrm>
              <a:off x="4695102" y="2696830"/>
              <a:ext cx="8265" cy="11762"/>
            </a:xfrm>
            <a:custGeom>
              <a:avLst/>
              <a:gdLst>
                <a:gd name="T0" fmla="*/ 8 w 8"/>
                <a:gd name="T1" fmla="*/ 0 h 14"/>
                <a:gd name="T2" fmla="*/ 8 w 8"/>
                <a:gd name="T3" fmla="*/ 14 h 14"/>
                <a:gd name="T4" fmla="*/ 0 w 8"/>
                <a:gd name="T5" fmla="*/ 14 h 14"/>
                <a:gd name="T6" fmla="*/ 0 w 8"/>
                <a:gd name="T7" fmla="*/ 0 h 14"/>
                <a:gd name="T8" fmla="*/ 0 w 8"/>
                <a:gd name="T9" fmla="*/ 0 h 14"/>
                <a:gd name="T10" fmla="*/ 4 w 8"/>
                <a:gd name="T11" fmla="*/ 0 h 14"/>
                <a:gd name="T12" fmla="*/ 4 w 8"/>
                <a:gd name="T13" fmla="*/ 0 h 14"/>
                <a:gd name="T14" fmla="*/ 8 w 8"/>
                <a:gd name="T15" fmla="*/ 0 h 14"/>
                <a:gd name="T16" fmla="*/ 8 w 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lnTo>
                    <a:pt x="8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1DE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60" name="Freeform 69"/>
            <p:cNvSpPr>
              <a:spLocks/>
            </p:cNvSpPr>
            <p:nvPr/>
          </p:nvSpPr>
          <p:spPr bwMode="auto">
            <a:xfrm>
              <a:off x="4695102" y="2683387"/>
              <a:ext cx="8265" cy="13442"/>
            </a:xfrm>
            <a:custGeom>
              <a:avLst/>
              <a:gdLst>
                <a:gd name="T0" fmla="*/ 8 w 8"/>
                <a:gd name="T1" fmla="*/ 0 h 14"/>
                <a:gd name="T2" fmla="*/ 8 w 8"/>
                <a:gd name="T3" fmla="*/ 14 h 14"/>
                <a:gd name="T4" fmla="*/ 8 w 8"/>
                <a:gd name="T5" fmla="*/ 14 h 14"/>
                <a:gd name="T6" fmla="*/ 4 w 8"/>
                <a:gd name="T7" fmla="*/ 14 h 14"/>
                <a:gd name="T8" fmla="*/ 4 w 8"/>
                <a:gd name="T9" fmla="*/ 14 h 14"/>
                <a:gd name="T10" fmla="*/ 0 w 8"/>
                <a:gd name="T11" fmla="*/ 14 h 14"/>
                <a:gd name="T12" fmla="*/ 0 w 8"/>
                <a:gd name="T13" fmla="*/ 0 h 14"/>
                <a:gd name="T14" fmla="*/ 8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lnTo>
                    <a:pt x="8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1DE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</p:grpSp>
      <p:sp>
        <p:nvSpPr>
          <p:cNvPr id="80" name="Text Box 17"/>
          <p:cNvSpPr txBox="1">
            <a:spLocks noChangeArrowheads="1"/>
          </p:cNvSpPr>
          <p:nvPr/>
        </p:nvSpPr>
        <p:spPr bwMode="gray">
          <a:xfrm>
            <a:off x="1828810" y="4492198"/>
            <a:ext cx="6474645" cy="207563"/>
          </a:xfrm>
          <a:prstGeom prst="rect">
            <a:avLst/>
          </a:prstGeom>
          <a:solidFill>
            <a:srgbClr val="81BC00"/>
          </a:solidFill>
          <a:ln w="6350" algn="ctr">
            <a:noFill/>
            <a:miter lim="800000"/>
            <a:headEnd/>
            <a:tailEnd/>
          </a:ln>
          <a:effectLst/>
        </p:spPr>
        <p:txBody>
          <a:bodyPr lIns="51183" tIns="51183" rIns="51183" bIns="51183" anchor="ctr"/>
          <a:lstStyle>
            <a:defPPr>
              <a:defRPr lang="en-US"/>
            </a:defPPr>
            <a:lvl1pPr algn="r" defTabSz="923925">
              <a:defRPr sz="800" b="0" u="none">
                <a:solidFill>
                  <a:schemeClr val="folHlink"/>
                </a:solidFill>
                <a:latin typeface="Stag Sans Light" pitchFamily="34" charset="0"/>
              </a:defRPr>
            </a:lvl1pPr>
          </a:lstStyle>
          <a:p>
            <a:pPr algn="ctr" defTabSz="692944" fontAlgn="ctr">
              <a:defRPr/>
            </a:pPr>
            <a:r>
              <a:rPr lang="it-IT" sz="825" b="1" kern="0" spc="-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¿Cuál es la política a seguir en una transición eficiente del modelo energético?</a:t>
            </a:r>
            <a:endParaRPr lang="en-US" sz="825" b="1" kern="0" spc="-3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9" name="Group 55"/>
          <p:cNvGrpSpPr>
            <a:grpSpLocks/>
          </p:cNvGrpSpPr>
          <p:nvPr/>
        </p:nvGrpSpPr>
        <p:grpSpPr bwMode="auto">
          <a:xfrm>
            <a:off x="1743492" y="2715566"/>
            <a:ext cx="1094730" cy="328404"/>
            <a:chOff x="3805253" y="2643061"/>
            <a:chExt cx="1216311" cy="463459"/>
          </a:xfrm>
        </p:grpSpPr>
        <p:sp>
          <p:nvSpPr>
            <p:cNvPr id="110" name="TextBox 109"/>
            <p:cNvSpPr txBox="1">
              <a:spLocks noChangeAspect="1"/>
            </p:cNvSpPr>
            <p:nvPr/>
          </p:nvSpPr>
          <p:spPr>
            <a:xfrm>
              <a:off x="3805253" y="2643061"/>
              <a:ext cx="836127" cy="463459"/>
            </a:xfrm>
            <a:prstGeom prst="rect">
              <a:avLst/>
            </a:prstGeom>
            <a:noFill/>
          </p:spPr>
          <p:txBody>
            <a:bodyPr lIns="25454" tIns="25454" rIns="25454" bIns="25454">
              <a:spAutoFit/>
            </a:bodyPr>
            <a:lstStyle/>
            <a:p>
              <a:pPr algn="ctr" defTabSz="737327">
                <a:defRPr/>
              </a:pPr>
              <a:r>
                <a:rPr lang="en-GB" b="1" kern="0" dirty="0">
                  <a:solidFill>
                    <a:srgbClr val="002776"/>
                  </a:solidFill>
                  <a:latin typeface="Calibri Light" panose="020F0302020204030204"/>
                </a:rPr>
                <a:t>2030</a:t>
              </a:r>
            </a:p>
          </p:txBody>
        </p:sp>
        <p:sp>
          <p:nvSpPr>
            <p:cNvPr id="111" name="Freeform 56"/>
            <p:cNvSpPr>
              <a:spLocks noEditPoints="1"/>
            </p:cNvSpPr>
            <p:nvPr/>
          </p:nvSpPr>
          <p:spPr bwMode="auto">
            <a:xfrm>
              <a:off x="4653778" y="2713632"/>
              <a:ext cx="367786" cy="304129"/>
            </a:xfrm>
            <a:custGeom>
              <a:avLst/>
              <a:gdLst>
                <a:gd name="T0" fmla="*/ 364 w 386"/>
                <a:gd name="T1" fmla="*/ 186 h 320"/>
                <a:gd name="T2" fmla="*/ 322 w 386"/>
                <a:gd name="T3" fmla="*/ 182 h 320"/>
                <a:gd name="T4" fmla="*/ 320 w 386"/>
                <a:gd name="T5" fmla="*/ 226 h 320"/>
                <a:gd name="T6" fmla="*/ 364 w 386"/>
                <a:gd name="T7" fmla="*/ 224 h 320"/>
                <a:gd name="T8" fmla="*/ 96 w 386"/>
                <a:gd name="T9" fmla="*/ 186 h 320"/>
                <a:gd name="T10" fmla="*/ 138 w 386"/>
                <a:gd name="T11" fmla="*/ 226 h 320"/>
                <a:gd name="T12" fmla="*/ 140 w 386"/>
                <a:gd name="T13" fmla="*/ 186 h 320"/>
                <a:gd name="T14" fmla="*/ 364 w 386"/>
                <a:gd name="T15" fmla="*/ 128 h 320"/>
                <a:gd name="T16" fmla="*/ 320 w 386"/>
                <a:gd name="T17" fmla="*/ 126 h 320"/>
                <a:gd name="T18" fmla="*/ 322 w 386"/>
                <a:gd name="T19" fmla="*/ 170 h 320"/>
                <a:gd name="T20" fmla="*/ 364 w 386"/>
                <a:gd name="T21" fmla="*/ 128 h 320"/>
                <a:gd name="T22" fmla="*/ 322 w 386"/>
                <a:gd name="T23" fmla="*/ 66 h 320"/>
                <a:gd name="T24" fmla="*/ 318 w 386"/>
                <a:gd name="T25" fmla="*/ 108 h 320"/>
                <a:gd name="T26" fmla="*/ 362 w 386"/>
                <a:gd name="T27" fmla="*/ 110 h 320"/>
                <a:gd name="T28" fmla="*/ 96 w 386"/>
                <a:gd name="T29" fmla="*/ 126 h 320"/>
                <a:gd name="T30" fmla="*/ 98 w 386"/>
                <a:gd name="T31" fmla="*/ 170 h 320"/>
                <a:gd name="T32" fmla="*/ 140 w 386"/>
                <a:gd name="T33" fmla="*/ 128 h 320"/>
                <a:gd name="T34" fmla="*/ 138 w 386"/>
                <a:gd name="T35" fmla="*/ 66 h 320"/>
                <a:gd name="T36" fmla="*/ 96 w 386"/>
                <a:gd name="T37" fmla="*/ 108 h 320"/>
                <a:gd name="T38" fmla="*/ 138 w 386"/>
                <a:gd name="T39" fmla="*/ 112 h 320"/>
                <a:gd name="T40" fmla="*/ 140 w 386"/>
                <a:gd name="T41" fmla="*/ 68 h 320"/>
                <a:gd name="T42" fmla="*/ 344 w 386"/>
                <a:gd name="T43" fmla="*/ 320 h 320"/>
                <a:gd name="T44" fmla="*/ 58 w 386"/>
                <a:gd name="T45" fmla="*/ 26 h 320"/>
                <a:gd name="T46" fmla="*/ 190 w 386"/>
                <a:gd name="T47" fmla="*/ 0 h 320"/>
                <a:gd name="T48" fmla="*/ 386 w 386"/>
                <a:gd name="T49" fmla="*/ 0 h 320"/>
                <a:gd name="T50" fmla="*/ 286 w 386"/>
                <a:gd name="T51" fmla="*/ 182 h 320"/>
                <a:gd name="T52" fmla="*/ 244 w 386"/>
                <a:gd name="T53" fmla="*/ 224 h 320"/>
                <a:gd name="T54" fmla="*/ 286 w 386"/>
                <a:gd name="T55" fmla="*/ 228 h 320"/>
                <a:gd name="T56" fmla="*/ 288 w 386"/>
                <a:gd name="T57" fmla="*/ 128 h 320"/>
                <a:gd name="T58" fmla="*/ 246 w 386"/>
                <a:gd name="T59" fmla="*/ 126 h 320"/>
                <a:gd name="T60" fmla="*/ 244 w 386"/>
                <a:gd name="T61" fmla="*/ 170 h 320"/>
                <a:gd name="T62" fmla="*/ 288 w 386"/>
                <a:gd name="T63" fmla="*/ 168 h 320"/>
                <a:gd name="T64" fmla="*/ 288 w 386"/>
                <a:gd name="T65" fmla="*/ 68 h 320"/>
                <a:gd name="T66" fmla="*/ 244 w 386"/>
                <a:gd name="T67" fmla="*/ 70 h 320"/>
                <a:gd name="T68" fmla="*/ 286 w 386"/>
                <a:gd name="T69" fmla="*/ 112 h 320"/>
                <a:gd name="T70" fmla="*/ 216 w 386"/>
                <a:gd name="T71" fmla="*/ 224 h 320"/>
                <a:gd name="T72" fmla="*/ 174 w 386"/>
                <a:gd name="T73" fmla="*/ 182 h 320"/>
                <a:gd name="T74" fmla="*/ 170 w 386"/>
                <a:gd name="T75" fmla="*/ 224 h 320"/>
                <a:gd name="T76" fmla="*/ 214 w 386"/>
                <a:gd name="T77" fmla="*/ 226 h 320"/>
                <a:gd name="T78" fmla="*/ 216 w 386"/>
                <a:gd name="T79" fmla="*/ 128 h 320"/>
                <a:gd name="T80" fmla="*/ 172 w 386"/>
                <a:gd name="T81" fmla="*/ 126 h 320"/>
                <a:gd name="T82" fmla="*/ 174 w 386"/>
                <a:gd name="T83" fmla="*/ 170 h 320"/>
                <a:gd name="T84" fmla="*/ 216 w 386"/>
                <a:gd name="T85" fmla="*/ 166 h 320"/>
                <a:gd name="T86" fmla="*/ 212 w 386"/>
                <a:gd name="T87" fmla="*/ 66 h 320"/>
                <a:gd name="T88" fmla="*/ 170 w 386"/>
                <a:gd name="T89" fmla="*/ 108 h 320"/>
                <a:gd name="T90" fmla="*/ 212 w 386"/>
                <a:gd name="T91" fmla="*/ 112 h 320"/>
                <a:gd name="T92" fmla="*/ 66 w 386"/>
                <a:gd name="T93" fmla="*/ 184 h 320"/>
                <a:gd name="T94" fmla="*/ 24 w 386"/>
                <a:gd name="T95" fmla="*/ 182 h 320"/>
                <a:gd name="T96" fmla="*/ 22 w 386"/>
                <a:gd name="T97" fmla="*/ 226 h 320"/>
                <a:gd name="T98" fmla="*/ 66 w 386"/>
                <a:gd name="T99" fmla="*/ 224 h 320"/>
                <a:gd name="T100" fmla="*/ 66 w 386"/>
                <a:gd name="T101" fmla="*/ 126 h 320"/>
                <a:gd name="T102" fmla="*/ 22 w 386"/>
                <a:gd name="T103" fmla="*/ 128 h 320"/>
                <a:gd name="T104" fmla="*/ 64 w 386"/>
                <a:gd name="T105" fmla="*/ 170 h 320"/>
                <a:gd name="T106" fmla="*/ 66 w 386"/>
                <a:gd name="T107" fmla="*/ 108 h 320"/>
                <a:gd name="T108" fmla="*/ 24 w 386"/>
                <a:gd name="T109" fmla="*/ 66 h 320"/>
                <a:gd name="T110" fmla="*/ 22 w 386"/>
                <a:gd name="T111" fmla="*/ 108 h 320"/>
                <a:gd name="T112" fmla="*/ 66 w 386"/>
                <a:gd name="T113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20">
                  <a:moveTo>
                    <a:pt x="336" y="254"/>
                  </a:moveTo>
                  <a:lnTo>
                    <a:pt x="336" y="308"/>
                  </a:lnTo>
                  <a:lnTo>
                    <a:pt x="372" y="254"/>
                  </a:lnTo>
                  <a:lnTo>
                    <a:pt x="336" y="254"/>
                  </a:lnTo>
                  <a:close/>
                  <a:moveTo>
                    <a:pt x="364" y="186"/>
                  </a:moveTo>
                  <a:lnTo>
                    <a:pt x="364" y="186"/>
                  </a:lnTo>
                  <a:lnTo>
                    <a:pt x="362" y="182"/>
                  </a:lnTo>
                  <a:lnTo>
                    <a:pt x="360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0" y="182"/>
                  </a:lnTo>
                  <a:lnTo>
                    <a:pt x="318" y="186"/>
                  </a:lnTo>
                  <a:lnTo>
                    <a:pt x="318" y="224"/>
                  </a:lnTo>
                  <a:lnTo>
                    <a:pt x="318" y="224"/>
                  </a:lnTo>
                  <a:lnTo>
                    <a:pt x="320" y="226"/>
                  </a:lnTo>
                  <a:lnTo>
                    <a:pt x="322" y="226"/>
                  </a:lnTo>
                  <a:lnTo>
                    <a:pt x="360" y="226"/>
                  </a:lnTo>
                  <a:lnTo>
                    <a:pt x="360" y="226"/>
                  </a:lnTo>
                  <a:lnTo>
                    <a:pt x="362" y="226"/>
                  </a:lnTo>
                  <a:lnTo>
                    <a:pt x="364" y="224"/>
                  </a:lnTo>
                  <a:lnTo>
                    <a:pt x="364" y="186"/>
                  </a:lnTo>
                  <a:close/>
                  <a:moveTo>
                    <a:pt x="98" y="182"/>
                  </a:moveTo>
                  <a:lnTo>
                    <a:pt x="98" y="182"/>
                  </a:lnTo>
                  <a:lnTo>
                    <a:pt x="96" y="182"/>
                  </a:lnTo>
                  <a:lnTo>
                    <a:pt x="96" y="186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6"/>
                  </a:lnTo>
                  <a:lnTo>
                    <a:pt x="98" y="226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40" y="226"/>
                  </a:lnTo>
                  <a:lnTo>
                    <a:pt x="140" y="224"/>
                  </a:lnTo>
                  <a:lnTo>
                    <a:pt x="140" y="186"/>
                  </a:lnTo>
                  <a:lnTo>
                    <a:pt x="140" y="186"/>
                  </a:lnTo>
                  <a:lnTo>
                    <a:pt x="140" y="182"/>
                  </a:lnTo>
                  <a:lnTo>
                    <a:pt x="138" y="182"/>
                  </a:lnTo>
                  <a:lnTo>
                    <a:pt x="98" y="182"/>
                  </a:lnTo>
                  <a:close/>
                  <a:moveTo>
                    <a:pt x="364" y="128"/>
                  </a:moveTo>
                  <a:lnTo>
                    <a:pt x="364" y="128"/>
                  </a:lnTo>
                  <a:lnTo>
                    <a:pt x="362" y="126"/>
                  </a:lnTo>
                  <a:lnTo>
                    <a:pt x="360" y="124"/>
                  </a:lnTo>
                  <a:lnTo>
                    <a:pt x="322" y="124"/>
                  </a:lnTo>
                  <a:lnTo>
                    <a:pt x="322" y="124"/>
                  </a:lnTo>
                  <a:lnTo>
                    <a:pt x="320" y="126"/>
                  </a:lnTo>
                  <a:lnTo>
                    <a:pt x="318" y="128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20" y="168"/>
                  </a:lnTo>
                  <a:lnTo>
                    <a:pt x="322" y="170"/>
                  </a:lnTo>
                  <a:lnTo>
                    <a:pt x="360" y="170"/>
                  </a:lnTo>
                  <a:lnTo>
                    <a:pt x="360" y="170"/>
                  </a:lnTo>
                  <a:lnTo>
                    <a:pt x="362" y="168"/>
                  </a:lnTo>
                  <a:lnTo>
                    <a:pt x="364" y="166"/>
                  </a:lnTo>
                  <a:lnTo>
                    <a:pt x="364" y="128"/>
                  </a:lnTo>
                  <a:close/>
                  <a:moveTo>
                    <a:pt x="364" y="70"/>
                  </a:moveTo>
                  <a:lnTo>
                    <a:pt x="364" y="70"/>
                  </a:lnTo>
                  <a:lnTo>
                    <a:pt x="362" y="68"/>
                  </a:lnTo>
                  <a:lnTo>
                    <a:pt x="360" y="66"/>
                  </a:lnTo>
                  <a:lnTo>
                    <a:pt x="322" y="66"/>
                  </a:lnTo>
                  <a:lnTo>
                    <a:pt x="322" y="66"/>
                  </a:lnTo>
                  <a:lnTo>
                    <a:pt x="320" y="68"/>
                  </a:lnTo>
                  <a:lnTo>
                    <a:pt x="318" y="70"/>
                  </a:lnTo>
                  <a:lnTo>
                    <a:pt x="318" y="108"/>
                  </a:lnTo>
                  <a:lnTo>
                    <a:pt x="318" y="108"/>
                  </a:lnTo>
                  <a:lnTo>
                    <a:pt x="320" y="110"/>
                  </a:lnTo>
                  <a:lnTo>
                    <a:pt x="322" y="112"/>
                  </a:lnTo>
                  <a:lnTo>
                    <a:pt x="360" y="112"/>
                  </a:lnTo>
                  <a:lnTo>
                    <a:pt x="360" y="112"/>
                  </a:lnTo>
                  <a:lnTo>
                    <a:pt x="362" y="110"/>
                  </a:lnTo>
                  <a:lnTo>
                    <a:pt x="364" y="108"/>
                  </a:lnTo>
                  <a:lnTo>
                    <a:pt x="364" y="70"/>
                  </a:lnTo>
                  <a:close/>
                  <a:moveTo>
                    <a:pt x="98" y="124"/>
                  </a:moveTo>
                  <a:lnTo>
                    <a:pt x="98" y="124"/>
                  </a:lnTo>
                  <a:lnTo>
                    <a:pt x="96" y="126"/>
                  </a:lnTo>
                  <a:lnTo>
                    <a:pt x="96" y="128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6" y="168"/>
                  </a:lnTo>
                  <a:lnTo>
                    <a:pt x="98" y="170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40" y="168"/>
                  </a:lnTo>
                  <a:lnTo>
                    <a:pt x="140" y="16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0" y="126"/>
                  </a:lnTo>
                  <a:lnTo>
                    <a:pt x="138" y="124"/>
                  </a:lnTo>
                  <a:lnTo>
                    <a:pt x="98" y="124"/>
                  </a:lnTo>
                  <a:close/>
                  <a:moveTo>
                    <a:pt x="138" y="66"/>
                  </a:moveTo>
                  <a:lnTo>
                    <a:pt x="98" y="66"/>
                  </a:lnTo>
                  <a:lnTo>
                    <a:pt x="98" y="66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8" y="112"/>
                  </a:lnTo>
                  <a:lnTo>
                    <a:pt x="138" y="112"/>
                  </a:lnTo>
                  <a:lnTo>
                    <a:pt x="138" y="112"/>
                  </a:lnTo>
                  <a:lnTo>
                    <a:pt x="140" y="110"/>
                  </a:lnTo>
                  <a:lnTo>
                    <a:pt x="140" y="108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40" y="68"/>
                  </a:lnTo>
                  <a:lnTo>
                    <a:pt x="138" y="66"/>
                  </a:lnTo>
                  <a:lnTo>
                    <a:pt x="138" y="66"/>
                  </a:lnTo>
                  <a:close/>
                  <a:moveTo>
                    <a:pt x="386" y="0"/>
                  </a:moveTo>
                  <a:lnTo>
                    <a:pt x="386" y="254"/>
                  </a:lnTo>
                  <a:lnTo>
                    <a:pt x="344" y="320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26"/>
                  </a:lnTo>
                  <a:lnTo>
                    <a:pt x="58" y="26"/>
                  </a:lnTo>
                  <a:lnTo>
                    <a:pt x="58" y="0"/>
                  </a:lnTo>
                  <a:lnTo>
                    <a:pt x="172" y="0"/>
                  </a:lnTo>
                  <a:lnTo>
                    <a:pt x="172" y="28"/>
                  </a:lnTo>
                  <a:lnTo>
                    <a:pt x="190" y="28"/>
                  </a:lnTo>
                  <a:lnTo>
                    <a:pt x="190" y="0"/>
                  </a:lnTo>
                  <a:lnTo>
                    <a:pt x="296" y="0"/>
                  </a:lnTo>
                  <a:lnTo>
                    <a:pt x="296" y="28"/>
                  </a:lnTo>
                  <a:lnTo>
                    <a:pt x="316" y="28"/>
                  </a:lnTo>
                  <a:lnTo>
                    <a:pt x="316" y="0"/>
                  </a:lnTo>
                  <a:lnTo>
                    <a:pt x="386" y="0"/>
                  </a:lnTo>
                  <a:close/>
                  <a:moveTo>
                    <a:pt x="288" y="224"/>
                  </a:moveTo>
                  <a:lnTo>
                    <a:pt x="288" y="186"/>
                  </a:lnTo>
                  <a:lnTo>
                    <a:pt x="288" y="186"/>
                  </a:lnTo>
                  <a:lnTo>
                    <a:pt x="288" y="184"/>
                  </a:lnTo>
                  <a:lnTo>
                    <a:pt x="286" y="182"/>
                  </a:lnTo>
                  <a:lnTo>
                    <a:pt x="246" y="182"/>
                  </a:lnTo>
                  <a:lnTo>
                    <a:pt x="246" y="182"/>
                  </a:lnTo>
                  <a:lnTo>
                    <a:pt x="244" y="184"/>
                  </a:lnTo>
                  <a:lnTo>
                    <a:pt x="244" y="186"/>
                  </a:lnTo>
                  <a:lnTo>
                    <a:pt x="244" y="224"/>
                  </a:lnTo>
                  <a:lnTo>
                    <a:pt x="244" y="224"/>
                  </a:lnTo>
                  <a:lnTo>
                    <a:pt x="244" y="226"/>
                  </a:lnTo>
                  <a:lnTo>
                    <a:pt x="246" y="228"/>
                  </a:lnTo>
                  <a:lnTo>
                    <a:pt x="286" y="228"/>
                  </a:lnTo>
                  <a:lnTo>
                    <a:pt x="286" y="228"/>
                  </a:lnTo>
                  <a:lnTo>
                    <a:pt x="288" y="226"/>
                  </a:lnTo>
                  <a:lnTo>
                    <a:pt x="288" y="224"/>
                  </a:lnTo>
                  <a:lnTo>
                    <a:pt x="288" y="224"/>
                  </a:lnTo>
                  <a:close/>
                  <a:moveTo>
                    <a:pt x="288" y="168"/>
                  </a:moveTo>
                  <a:lnTo>
                    <a:pt x="288" y="128"/>
                  </a:lnTo>
                  <a:lnTo>
                    <a:pt x="288" y="128"/>
                  </a:lnTo>
                  <a:lnTo>
                    <a:pt x="288" y="126"/>
                  </a:lnTo>
                  <a:lnTo>
                    <a:pt x="286" y="126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4" y="126"/>
                  </a:lnTo>
                  <a:lnTo>
                    <a:pt x="244" y="128"/>
                  </a:lnTo>
                  <a:lnTo>
                    <a:pt x="244" y="168"/>
                  </a:lnTo>
                  <a:lnTo>
                    <a:pt x="244" y="168"/>
                  </a:lnTo>
                  <a:lnTo>
                    <a:pt x="244" y="170"/>
                  </a:lnTo>
                  <a:lnTo>
                    <a:pt x="246" y="170"/>
                  </a:lnTo>
                  <a:lnTo>
                    <a:pt x="286" y="170"/>
                  </a:lnTo>
                  <a:lnTo>
                    <a:pt x="286" y="170"/>
                  </a:lnTo>
                  <a:lnTo>
                    <a:pt x="288" y="170"/>
                  </a:lnTo>
                  <a:lnTo>
                    <a:pt x="288" y="168"/>
                  </a:lnTo>
                  <a:lnTo>
                    <a:pt x="288" y="168"/>
                  </a:lnTo>
                  <a:close/>
                  <a:moveTo>
                    <a:pt x="288" y="108"/>
                  </a:moveTo>
                  <a:lnTo>
                    <a:pt x="288" y="70"/>
                  </a:lnTo>
                  <a:lnTo>
                    <a:pt x="288" y="70"/>
                  </a:lnTo>
                  <a:lnTo>
                    <a:pt x="288" y="68"/>
                  </a:lnTo>
                  <a:lnTo>
                    <a:pt x="286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44" y="68"/>
                  </a:lnTo>
                  <a:lnTo>
                    <a:pt x="244" y="70"/>
                  </a:lnTo>
                  <a:lnTo>
                    <a:pt x="244" y="108"/>
                  </a:lnTo>
                  <a:lnTo>
                    <a:pt x="244" y="108"/>
                  </a:lnTo>
                  <a:lnTo>
                    <a:pt x="244" y="110"/>
                  </a:lnTo>
                  <a:lnTo>
                    <a:pt x="246" y="112"/>
                  </a:lnTo>
                  <a:lnTo>
                    <a:pt x="286" y="112"/>
                  </a:lnTo>
                  <a:lnTo>
                    <a:pt x="286" y="112"/>
                  </a:lnTo>
                  <a:lnTo>
                    <a:pt x="288" y="110"/>
                  </a:lnTo>
                  <a:lnTo>
                    <a:pt x="288" y="108"/>
                  </a:lnTo>
                  <a:lnTo>
                    <a:pt x="288" y="108"/>
                  </a:lnTo>
                  <a:close/>
                  <a:moveTo>
                    <a:pt x="216" y="224"/>
                  </a:moveTo>
                  <a:lnTo>
                    <a:pt x="216" y="184"/>
                  </a:lnTo>
                  <a:lnTo>
                    <a:pt x="216" y="184"/>
                  </a:lnTo>
                  <a:lnTo>
                    <a:pt x="214" y="182"/>
                  </a:lnTo>
                  <a:lnTo>
                    <a:pt x="212" y="182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2" y="182"/>
                  </a:lnTo>
                  <a:lnTo>
                    <a:pt x="170" y="184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2" y="226"/>
                  </a:lnTo>
                  <a:lnTo>
                    <a:pt x="174" y="226"/>
                  </a:lnTo>
                  <a:lnTo>
                    <a:pt x="212" y="226"/>
                  </a:lnTo>
                  <a:lnTo>
                    <a:pt x="212" y="226"/>
                  </a:lnTo>
                  <a:lnTo>
                    <a:pt x="214" y="226"/>
                  </a:lnTo>
                  <a:lnTo>
                    <a:pt x="216" y="224"/>
                  </a:lnTo>
                  <a:lnTo>
                    <a:pt x="216" y="224"/>
                  </a:lnTo>
                  <a:close/>
                  <a:moveTo>
                    <a:pt x="216" y="166"/>
                  </a:moveTo>
                  <a:lnTo>
                    <a:pt x="216" y="128"/>
                  </a:lnTo>
                  <a:lnTo>
                    <a:pt x="216" y="128"/>
                  </a:lnTo>
                  <a:lnTo>
                    <a:pt x="214" y="126"/>
                  </a:lnTo>
                  <a:lnTo>
                    <a:pt x="212" y="124"/>
                  </a:lnTo>
                  <a:lnTo>
                    <a:pt x="174" y="124"/>
                  </a:lnTo>
                  <a:lnTo>
                    <a:pt x="174" y="124"/>
                  </a:lnTo>
                  <a:lnTo>
                    <a:pt x="172" y="126"/>
                  </a:lnTo>
                  <a:lnTo>
                    <a:pt x="170" y="128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72" y="168"/>
                  </a:lnTo>
                  <a:lnTo>
                    <a:pt x="174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4" y="168"/>
                  </a:lnTo>
                  <a:lnTo>
                    <a:pt x="216" y="166"/>
                  </a:lnTo>
                  <a:lnTo>
                    <a:pt x="216" y="166"/>
                  </a:lnTo>
                  <a:close/>
                  <a:moveTo>
                    <a:pt x="216" y="108"/>
                  </a:moveTo>
                  <a:lnTo>
                    <a:pt x="216" y="70"/>
                  </a:lnTo>
                  <a:lnTo>
                    <a:pt x="216" y="70"/>
                  </a:lnTo>
                  <a:lnTo>
                    <a:pt x="214" y="68"/>
                  </a:lnTo>
                  <a:lnTo>
                    <a:pt x="212" y="66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72" y="68"/>
                  </a:lnTo>
                  <a:lnTo>
                    <a:pt x="170" y="70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2" y="110"/>
                  </a:lnTo>
                  <a:lnTo>
                    <a:pt x="174" y="112"/>
                  </a:lnTo>
                  <a:lnTo>
                    <a:pt x="212" y="112"/>
                  </a:lnTo>
                  <a:lnTo>
                    <a:pt x="212" y="112"/>
                  </a:lnTo>
                  <a:lnTo>
                    <a:pt x="214" y="110"/>
                  </a:lnTo>
                  <a:lnTo>
                    <a:pt x="216" y="108"/>
                  </a:lnTo>
                  <a:lnTo>
                    <a:pt x="216" y="108"/>
                  </a:lnTo>
                  <a:close/>
                  <a:moveTo>
                    <a:pt x="66" y="224"/>
                  </a:moveTo>
                  <a:lnTo>
                    <a:pt x="66" y="184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2" y="182"/>
                  </a:lnTo>
                  <a:lnTo>
                    <a:pt x="22" y="184"/>
                  </a:lnTo>
                  <a:lnTo>
                    <a:pt x="22" y="224"/>
                  </a:lnTo>
                  <a:lnTo>
                    <a:pt x="22" y="224"/>
                  </a:lnTo>
                  <a:lnTo>
                    <a:pt x="22" y="226"/>
                  </a:lnTo>
                  <a:lnTo>
                    <a:pt x="24" y="226"/>
                  </a:lnTo>
                  <a:lnTo>
                    <a:pt x="64" y="226"/>
                  </a:lnTo>
                  <a:lnTo>
                    <a:pt x="64" y="226"/>
                  </a:lnTo>
                  <a:lnTo>
                    <a:pt x="66" y="226"/>
                  </a:lnTo>
                  <a:lnTo>
                    <a:pt x="66" y="224"/>
                  </a:lnTo>
                  <a:lnTo>
                    <a:pt x="66" y="224"/>
                  </a:lnTo>
                  <a:close/>
                  <a:moveTo>
                    <a:pt x="66" y="166"/>
                  </a:moveTo>
                  <a:lnTo>
                    <a:pt x="66" y="128"/>
                  </a:lnTo>
                  <a:lnTo>
                    <a:pt x="66" y="128"/>
                  </a:lnTo>
                  <a:lnTo>
                    <a:pt x="66" y="126"/>
                  </a:lnTo>
                  <a:lnTo>
                    <a:pt x="64" y="124"/>
                  </a:lnTo>
                  <a:lnTo>
                    <a:pt x="24" y="124"/>
                  </a:lnTo>
                  <a:lnTo>
                    <a:pt x="24" y="124"/>
                  </a:lnTo>
                  <a:lnTo>
                    <a:pt x="22" y="126"/>
                  </a:lnTo>
                  <a:lnTo>
                    <a:pt x="22" y="12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8"/>
                  </a:lnTo>
                  <a:lnTo>
                    <a:pt x="2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6" y="168"/>
                  </a:lnTo>
                  <a:lnTo>
                    <a:pt x="66" y="166"/>
                  </a:lnTo>
                  <a:lnTo>
                    <a:pt x="66" y="166"/>
                  </a:lnTo>
                  <a:close/>
                  <a:moveTo>
                    <a:pt x="66" y="108"/>
                  </a:moveTo>
                  <a:lnTo>
                    <a:pt x="66" y="70"/>
                  </a:lnTo>
                  <a:lnTo>
                    <a:pt x="66" y="70"/>
                  </a:lnTo>
                  <a:lnTo>
                    <a:pt x="66" y="68"/>
                  </a:lnTo>
                  <a:lnTo>
                    <a:pt x="6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4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6" y="110"/>
                  </a:lnTo>
                  <a:lnTo>
                    <a:pt x="66" y="108"/>
                  </a:lnTo>
                  <a:lnTo>
                    <a:pt x="66" y="108"/>
                  </a:lnTo>
                  <a:close/>
                </a:path>
              </a:pathLst>
            </a:custGeom>
            <a:solidFill>
              <a:srgbClr val="002776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112" name="Rectangle 57"/>
            <p:cNvSpPr>
              <a:spLocks noChangeArrowheads="1"/>
            </p:cNvSpPr>
            <p:nvPr/>
          </p:nvSpPr>
          <p:spPr bwMode="auto">
            <a:xfrm>
              <a:off x="4941670" y="2713632"/>
              <a:ext cx="6888" cy="21844"/>
            </a:xfrm>
            <a:prstGeom prst="rect">
              <a:avLst/>
            </a:prstGeom>
            <a:solidFill>
              <a:srgbClr val="00A1DE"/>
            </a:solidFill>
            <a:ln w="3175">
              <a:noFill/>
              <a:prstDash val="solid"/>
              <a:miter lim="800000"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113" name="Rectangle 58"/>
            <p:cNvSpPr>
              <a:spLocks noChangeArrowheads="1"/>
            </p:cNvSpPr>
            <p:nvPr/>
          </p:nvSpPr>
          <p:spPr bwMode="auto">
            <a:xfrm>
              <a:off x="4941670" y="2708592"/>
              <a:ext cx="6888" cy="5040"/>
            </a:xfrm>
            <a:prstGeom prst="rect">
              <a:avLst/>
            </a:prstGeom>
            <a:solidFill>
              <a:srgbClr val="00A1DE"/>
            </a:solidFill>
            <a:ln w="3175">
              <a:noFill/>
              <a:prstDash val="solid"/>
              <a:miter lim="800000"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114" name="Freeform 59"/>
            <p:cNvSpPr>
              <a:spLocks/>
            </p:cNvSpPr>
            <p:nvPr/>
          </p:nvSpPr>
          <p:spPr bwMode="auto">
            <a:xfrm>
              <a:off x="4941670" y="2696830"/>
              <a:ext cx="6888" cy="11762"/>
            </a:xfrm>
            <a:custGeom>
              <a:avLst/>
              <a:gdLst>
                <a:gd name="T0" fmla="*/ 8 w 8"/>
                <a:gd name="T1" fmla="*/ 0 h 14"/>
                <a:gd name="T2" fmla="*/ 8 w 8"/>
                <a:gd name="T3" fmla="*/ 14 h 14"/>
                <a:gd name="T4" fmla="*/ 0 w 8"/>
                <a:gd name="T5" fmla="*/ 14 h 14"/>
                <a:gd name="T6" fmla="*/ 0 w 8"/>
                <a:gd name="T7" fmla="*/ 0 h 14"/>
                <a:gd name="T8" fmla="*/ 0 w 8"/>
                <a:gd name="T9" fmla="*/ 0 h 14"/>
                <a:gd name="T10" fmla="*/ 4 w 8"/>
                <a:gd name="T11" fmla="*/ 0 h 14"/>
                <a:gd name="T12" fmla="*/ 4 w 8"/>
                <a:gd name="T13" fmla="*/ 0 h 14"/>
                <a:gd name="T14" fmla="*/ 8 w 8"/>
                <a:gd name="T15" fmla="*/ 0 h 14"/>
                <a:gd name="T16" fmla="*/ 8 w 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lnTo>
                    <a:pt x="8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1DE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115" name="Freeform 60"/>
            <p:cNvSpPr>
              <a:spLocks/>
            </p:cNvSpPr>
            <p:nvPr/>
          </p:nvSpPr>
          <p:spPr bwMode="auto">
            <a:xfrm>
              <a:off x="4941670" y="2683387"/>
              <a:ext cx="6888" cy="13442"/>
            </a:xfrm>
            <a:custGeom>
              <a:avLst/>
              <a:gdLst>
                <a:gd name="T0" fmla="*/ 4 w 8"/>
                <a:gd name="T1" fmla="*/ 14 h 14"/>
                <a:gd name="T2" fmla="*/ 4 w 8"/>
                <a:gd name="T3" fmla="*/ 14 h 14"/>
                <a:gd name="T4" fmla="*/ 0 w 8"/>
                <a:gd name="T5" fmla="*/ 14 h 14"/>
                <a:gd name="T6" fmla="*/ 0 w 8"/>
                <a:gd name="T7" fmla="*/ 0 h 14"/>
                <a:gd name="T8" fmla="*/ 8 w 8"/>
                <a:gd name="T9" fmla="*/ 0 h 14"/>
                <a:gd name="T10" fmla="*/ 8 w 8"/>
                <a:gd name="T11" fmla="*/ 14 h 14"/>
                <a:gd name="T12" fmla="*/ 8 w 8"/>
                <a:gd name="T13" fmla="*/ 14 h 14"/>
                <a:gd name="T14" fmla="*/ 4 w 8"/>
                <a:gd name="T15" fmla="*/ 14 h 14"/>
                <a:gd name="T16" fmla="*/ 4 w 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lnTo>
                    <a:pt x="4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A1DE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116" name="Freeform 61"/>
            <p:cNvSpPr>
              <a:spLocks/>
            </p:cNvSpPr>
            <p:nvPr/>
          </p:nvSpPr>
          <p:spPr bwMode="auto">
            <a:xfrm>
              <a:off x="4653778" y="2648102"/>
              <a:ext cx="367786" cy="60490"/>
            </a:xfrm>
            <a:custGeom>
              <a:avLst/>
              <a:gdLst>
                <a:gd name="T0" fmla="*/ 316 w 386"/>
                <a:gd name="T1" fmla="*/ 48 h 64"/>
                <a:gd name="T2" fmla="*/ 322 w 386"/>
                <a:gd name="T3" fmla="*/ 42 h 64"/>
                <a:gd name="T4" fmla="*/ 324 w 386"/>
                <a:gd name="T5" fmla="*/ 32 h 64"/>
                <a:gd name="T6" fmla="*/ 324 w 386"/>
                <a:gd name="T7" fmla="*/ 24 h 64"/>
                <a:gd name="T8" fmla="*/ 314 w 386"/>
                <a:gd name="T9" fmla="*/ 14 h 64"/>
                <a:gd name="T10" fmla="*/ 306 w 386"/>
                <a:gd name="T11" fmla="*/ 14 h 64"/>
                <a:gd name="T12" fmla="*/ 292 w 386"/>
                <a:gd name="T13" fmla="*/ 18 h 64"/>
                <a:gd name="T14" fmla="*/ 288 w 386"/>
                <a:gd name="T15" fmla="*/ 32 h 64"/>
                <a:gd name="T16" fmla="*/ 288 w 386"/>
                <a:gd name="T17" fmla="*/ 36 h 64"/>
                <a:gd name="T18" fmla="*/ 292 w 386"/>
                <a:gd name="T19" fmla="*/ 46 h 64"/>
                <a:gd name="T20" fmla="*/ 296 w 386"/>
                <a:gd name="T21" fmla="*/ 48 h 64"/>
                <a:gd name="T22" fmla="*/ 190 w 386"/>
                <a:gd name="T23" fmla="*/ 64 h 64"/>
                <a:gd name="T24" fmla="*/ 190 w 386"/>
                <a:gd name="T25" fmla="*/ 48 h 64"/>
                <a:gd name="T26" fmla="*/ 198 w 386"/>
                <a:gd name="T27" fmla="*/ 36 h 64"/>
                <a:gd name="T28" fmla="*/ 200 w 386"/>
                <a:gd name="T29" fmla="*/ 32 h 64"/>
                <a:gd name="T30" fmla="*/ 194 w 386"/>
                <a:gd name="T31" fmla="*/ 18 h 64"/>
                <a:gd name="T32" fmla="*/ 180 w 386"/>
                <a:gd name="T33" fmla="*/ 14 h 64"/>
                <a:gd name="T34" fmla="*/ 174 w 386"/>
                <a:gd name="T35" fmla="*/ 14 h 64"/>
                <a:gd name="T36" fmla="*/ 164 w 386"/>
                <a:gd name="T37" fmla="*/ 24 h 64"/>
                <a:gd name="T38" fmla="*/ 162 w 386"/>
                <a:gd name="T39" fmla="*/ 32 h 64"/>
                <a:gd name="T40" fmla="*/ 164 w 386"/>
                <a:gd name="T41" fmla="*/ 42 h 64"/>
                <a:gd name="T42" fmla="*/ 172 w 386"/>
                <a:gd name="T43" fmla="*/ 48 h 64"/>
                <a:gd name="T44" fmla="*/ 58 w 386"/>
                <a:gd name="T45" fmla="*/ 64 h 64"/>
                <a:gd name="T46" fmla="*/ 58 w 386"/>
                <a:gd name="T47" fmla="*/ 48 h 64"/>
                <a:gd name="T48" fmla="*/ 66 w 386"/>
                <a:gd name="T49" fmla="*/ 36 h 64"/>
                <a:gd name="T50" fmla="*/ 66 w 386"/>
                <a:gd name="T51" fmla="*/ 32 h 64"/>
                <a:gd name="T52" fmla="*/ 60 w 386"/>
                <a:gd name="T53" fmla="*/ 18 h 64"/>
                <a:gd name="T54" fmla="*/ 48 w 386"/>
                <a:gd name="T55" fmla="*/ 14 h 64"/>
                <a:gd name="T56" fmla="*/ 40 w 386"/>
                <a:gd name="T57" fmla="*/ 14 h 64"/>
                <a:gd name="T58" fmla="*/ 30 w 386"/>
                <a:gd name="T59" fmla="*/ 24 h 64"/>
                <a:gd name="T60" fmla="*/ 30 w 386"/>
                <a:gd name="T61" fmla="*/ 32 h 64"/>
                <a:gd name="T62" fmla="*/ 32 w 386"/>
                <a:gd name="T63" fmla="*/ 42 h 64"/>
                <a:gd name="T64" fmla="*/ 38 w 386"/>
                <a:gd name="T65" fmla="*/ 48 h 64"/>
                <a:gd name="T66" fmla="*/ 16 w 386"/>
                <a:gd name="T67" fmla="*/ 64 h 64"/>
                <a:gd name="T68" fmla="*/ 4 w 386"/>
                <a:gd name="T69" fmla="*/ 62 h 64"/>
                <a:gd name="T70" fmla="*/ 0 w 386"/>
                <a:gd name="T71" fmla="*/ 58 h 64"/>
                <a:gd name="T72" fmla="*/ 0 w 386"/>
                <a:gd name="T73" fmla="*/ 6 h 64"/>
                <a:gd name="T74" fmla="*/ 4 w 386"/>
                <a:gd name="T75" fmla="*/ 2 h 64"/>
                <a:gd name="T76" fmla="*/ 372 w 386"/>
                <a:gd name="T77" fmla="*/ 0 h 64"/>
                <a:gd name="T78" fmla="*/ 382 w 386"/>
                <a:gd name="T79" fmla="*/ 2 h 64"/>
                <a:gd name="T80" fmla="*/ 386 w 386"/>
                <a:gd name="T81" fmla="*/ 6 h 64"/>
                <a:gd name="T82" fmla="*/ 386 w 386"/>
                <a:gd name="T83" fmla="*/ 58 h 64"/>
                <a:gd name="T84" fmla="*/ 382 w 386"/>
                <a:gd name="T85" fmla="*/ 62 h 64"/>
                <a:gd name="T86" fmla="*/ 316 w 386"/>
                <a:gd name="T87" fmla="*/ 64 h 64"/>
                <a:gd name="T88" fmla="*/ 316 w 386"/>
                <a:gd name="T8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6" h="64">
                  <a:moveTo>
                    <a:pt x="316" y="48"/>
                  </a:moveTo>
                  <a:lnTo>
                    <a:pt x="316" y="48"/>
                  </a:lnTo>
                  <a:lnTo>
                    <a:pt x="316" y="48"/>
                  </a:lnTo>
                  <a:lnTo>
                    <a:pt x="322" y="42"/>
                  </a:lnTo>
                  <a:lnTo>
                    <a:pt x="324" y="36"/>
                  </a:lnTo>
                  <a:lnTo>
                    <a:pt x="324" y="32"/>
                  </a:lnTo>
                  <a:lnTo>
                    <a:pt x="324" y="32"/>
                  </a:lnTo>
                  <a:lnTo>
                    <a:pt x="324" y="24"/>
                  </a:lnTo>
                  <a:lnTo>
                    <a:pt x="320" y="18"/>
                  </a:lnTo>
                  <a:lnTo>
                    <a:pt x="314" y="14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298" y="14"/>
                  </a:lnTo>
                  <a:lnTo>
                    <a:pt x="292" y="18"/>
                  </a:lnTo>
                  <a:lnTo>
                    <a:pt x="288" y="24"/>
                  </a:lnTo>
                  <a:lnTo>
                    <a:pt x="288" y="32"/>
                  </a:lnTo>
                  <a:lnTo>
                    <a:pt x="288" y="32"/>
                  </a:lnTo>
                  <a:lnTo>
                    <a:pt x="288" y="36"/>
                  </a:lnTo>
                  <a:lnTo>
                    <a:pt x="290" y="42"/>
                  </a:lnTo>
                  <a:lnTo>
                    <a:pt x="292" y="46"/>
                  </a:lnTo>
                  <a:lnTo>
                    <a:pt x="296" y="48"/>
                  </a:lnTo>
                  <a:lnTo>
                    <a:pt x="296" y="48"/>
                  </a:lnTo>
                  <a:lnTo>
                    <a:pt x="296" y="64"/>
                  </a:lnTo>
                  <a:lnTo>
                    <a:pt x="190" y="64"/>
                  </a:lnTo>
                  <a:lnTo>
                    <a:pt x="190" y="48"/>
                  </a:lnTo>
                  <a:lnTo>
                    <a:pt x="190" y="48"/>
                  </a:lnTo>
                  <a:lnTo>
                    <a:pt x="196" y="42"/>
                  </a:lnTo>
                  <a:lnTo>
                    <a:pt x="198" y="36"/>
                  </a:lnTo>
                  <a:lnTo>
                    <a:pt x="200" y="32"/>
                  </a:lnTo>
                  <a:lnTo>
                    <a:pt x="200" y="32"/>
                  </a:lnTo>
                  <a:lnTo>
                    <a:pt x="198" y="24"/>
                  </a:lnTo>
                  <a:lnTo>
                    <a:pt x="194" y="18"/>
                  </a:lnTo>
                  <a:lnTo>
                    <a:pt x="188" y="14"/>
                  </a:lnTo>
                  <a:lnTo>
                    <a:pt x="180" y="14"/>
                  </a:lnTo>
                  <a:lnTo>
                    <a:pt x="180" y="14"/>
                  </a:lnTo>
                  <a:lnTo>
                    <a:pt x="174" y="14"/>
                  </a:lnTo>
                  <a:lnTo>
                    <a:pt x="168" y="18"/>
                  </a:lnTo>
                  <a:lnTo>
                    <a:pt x="164" y="24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2" y="36"/>
                  </a:lnTo>
                  <a:lnTo>
                    <a:pt x="164" y="42"/>
                  </a:lnTo>
                  <a:lnTo>
                    <a:pt x="172" y="48"/>
                  </a:lnTo>
                  <a:lnTo>
                    <a:pt x="172" y="48"/>
                  </a:lnTo>
                  <a:lnTo>
                    <a:pt x="172" y="64"/>
                  </a:lnTo>
                  <a:lnTo>
                    <a:pt x="58" y="64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4" y="42"/>
                  </a:lnTo>
                  <a:lnTo>
                    <a:pt x="66" y="36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4" y="24"/>
                  </a:lnTo>
                  <a:lnTo>
                    <a:pt x="60" y="18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34" y="18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2" y="42"/>
                  </a:lnTo>
                  <a:lnTo>
                    <a:pt x="34" y="46"/>
                  </a:lnTo>
                  <a:lnTo>
                    <a:pt x="38" y="48"/>
                  </a:lnTo>
                  <a:lnTo>
                    <a:pt x="38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4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16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2" y="2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6" y="58"/>
                  </a:lnTo>
                  <a:lnTo>
                    <a:pt x="386" y="58"/>
                  </a:lnTo>
                  <a:lnTo>
                    <a:pt x="386" y="60"/>
                  </a:lnTo>
                  <a:lnTo>
                    <a:pt x="382" y="62"/>
                  </a:lnTo>
                  <a:lnTo>
                    <a:pt x="372" y="64"/>
                  </a:lnTo>
                  <a:lnTo>
                    <a:pt x="316" y="64"/>
                  </a:lnTo>
                  <a:lnTo>
                    <a:pt x="316" y="48"/>
                  </a:lnTo>
                  <a:lnTo>
                    <a:pt x="316" y="48"/>
                  </a:lnTo>
                  <a:close/>
                </a:path>
              </a:pathLst>
            </a:custGeom>
            <a:solidFill>
              <a:srgbClr val="002776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117" name="Rectangle 62"/>
            <p:cNvSpPr>
              <a:spLocks noChangeArrowheads="1"/>
            </p:cNvSpPr>
            <p:nvPr/>
          </p:nvSpPr>
          <p:spPr bwMode="auto">
            <a:xfrm>
              <a:off x="4821830" y="2713632"/>
              <a:ext cx="9642" cy="21844"/>
            </a:xfrm>
            <a:prstGeom prst="rect">
              <a:avLst/>
            </a:prstGeom>
            <a:solidFill>
              <a:srgbClr val="00A1DE"/>
            </a:solidFill>
            <a:ln w="3175">
              <a:noFill/>
              <a:prstDash val="solid"/>
              <a:miter lim="800000"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118" name="Rectangle 63"/>
            <p:cNvSpPr>
              <a:spLocks noChangeArrowheads="1"/>
            </p:cNvSpPr>
            <p:nvPr/>
          </p:nvSpPr>
          <p:spPr bwMode="auto">
            <a:xfrm>
              <a:off x="4821830" y="2708592"/>
              <a:ext cx="9642" cy="5040"/>
            </a:xfrm>
            <a:prstGeom prst="rect">
              <a:avLst/>
            </a:prstGeom>
            <a:solidFill>
              <a:srgbClr val="00A1DE"/>
            </a:solidFill>
            <a:ln w="3175">
              <a:noFill/>
              <a:prstDash val="solid"/>
              <a:miter lim="800000"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119" name="Freeform 64"/>
            <p:cNvSpPr>
              <a:spLocks/>
            </p:cNvSpPr>
            <p:nvPr/>
          </p:nvSpPr>
          <p:spPr bwMode="auto">
            <a:xfrm>
              <a:off x="4821830" y="2696830"/>
              <a:ext cx="9642" cy="11762"/>
            </a:xfrm>
            <a:custGeom>
              <a:avLst/>
              <a:gdLst>
                <a:gd name="T0" fmla="*/ 10 w 10"/>
                <a:gd name="T1" fmla="*/ 0 h 14"/>
                <a:gd name="T2" fmla="*/ 10 w 10"/>
                <a:gd name="T3" fmla="*/ 14 h 14"/>
                <a:gd name="T4" fmla="*/ 0 w 10"/>
                <a:gd name="T5" fmla="*/ 14 h 14"/>
                <a:gd name="T6" fmla="*/ 0 w 10"/>
                <a:gd name="T7" fmla="*/ 0 h 14"/>
                <a:gd name="T8" fmla="*/ 0 w 10"/>
                <a:gd name="T9" fmla="*/ 0 h 14"/>
                <a:gd name="T10" fmla="*/ 4 w 10"/>
                <a:gd name="T11" fmla="*/ 0 h 14"/>
                <a:gd name="T12" fmla="*/ 4 w 10"/>
                <a:gd name="T13" fmla="*/ 0 h 14"/>
                <a:gd name="T14" fmla="*/ 10 w 10"/>
                <a:gd name="T15" fmla="*/ 0 h 14"/>
                <a:gd name="T16" fmla="*/ 10 w 10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4">
                  <a:moveTo>
                    <a:pt x="10" y="0"/>
                  </a:moveTo>
                  <a:lnTo>
                    <a:pt x="1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A1DE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120" name="Freeform 65"/>
            <p:cNvSpPr>
              <a:spLocks/>
            </p:cNvSpPr>
            <p:nvPr/>
          </p:nvSpPr>
          <p:spPr bwMode="auto">
            <a:xfrm>
              <a:off x="4821830" y="2683387"/>
              <a:ext cx="9642" cy="13442"/>
            </a:xfrm>
            <a:custGeom>
              <a:avLst/>
              <a:gdLst>
                <a:gd name="T0" fmla="*/ 10 w 10"/>
                <a:gd name="T1" fmla="*/ 0 h 14"/>
                <a:gd name="T2" fmla="*/ 10 w 10"/>
                <a:gd name="T3" fmla="*/ 14 h 14"/>
                <a:gd name="T4" fmla="*/ 10 w 10"/>
                <a:gd name="T5" fmla="*/ 14 h 14"/>
                <a:gd name="T6" fmla="*/ 4 w 10"/>
                <a:gd name="T7" fmla="*/ 14 h 14"/>
                <a:gd name="T8" fmla="*/ 4 w 10"/>
                <a:gd name="T9" fmla="*/ 14 h 14"/>
                <a:gd name="T10" fmla="*/ 0 w 10"/>
                <a:gd name="T11" fmla="*/ 14 h 14"/>
                <a:gd name="T12" fmla="*/ 0 w 10"/>
                <a:gd name="T13" fmla="*/ 0 h 14"/>
                <a:gd name="T14" fmla="*/ 10 w 10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4">
                  <a:moveTo>
                    <a:pt x="10" y="0"/>
                  </a:moveTo>
                  <a:lnTo>
                    <a:pt x="10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A1DE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121" name="Rectangle 66"/>
            <p:cNvSpPr>
              <a:spLocks noChangeArrowheads="1"/>
            </p:cNvSpPr>
            <p:nvPr/>
          </p:nvSpPr>
          <p:spPr bwMode="auto">
            <a:xfrm>
              <a:off x="4695102" y="2713632"/>
              <a:ext cx="8265" cy="21844"/>
            </a:xfrm>
            <a:prstGeom prst="rect">
              <a:avLst/>
            </a:prstGeom>
            <a:solidFill>
              <a:srgbClr val="00A1DE"/>
            </a:solidFill>
            <a:ln w="3175">
              <a:noFill/>
              <a:prstDash val="solid"/>
              <a:miter lim="800000"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122" name="Rectangle 67"/>
            <p:cNvSpPr>
              <a:spLocks noChangeArrowheads="1"/>
            </p:cNvSpPr>
            <p:nvPr/>
          </p:nvSpPr>
          <p:spPr bwMode="auto">
            <a:xfrm>
              <a:off x="4695102" y="2708592"/>
              <a:ext cx="8265" cy="5040"/>
            </a:xfrm>
            <a:prstGeom prst="rect">
              <a:avLst/>
            </a:prstGeom>
            <a:solidFill>
              <a:srgbClr val="00A1DE"/>
            </a:solidFill>
            <a:ln w="3175">
              <a:noFill/>
              <a:prstDash val="solid"/>
              <a:miter lim="800000"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123" name="Freeform 68"/>
            <p:cNvSpPr>
              <a:spLocks/>
            </p:cNvSpPr>
            <p:nvPr/>
          </p:nvSpPr>
          <p:spPr bwMode="auto">
            <a:xfrm>
              <a:off x="4695102" y="2696830"/>
              <a:ext cx="8265" cy="11762"/>
            </a:xfrm>
            <a:custGeom>
              <a:avLst/>
              <a:gdLst>
                <a:gd name="T0" fmla="*/ 8 w 8"/>
                <a:gd name="T1" fmla="*/ 0 h 14"/>
                <a:gd name="T2" fmla="*/ 8 w 8"/>
                <a:gd name="T3" fmla="*/ 14 h 14"/>
                <a:gd name="T4" fmla="*/ 0 w 8"/>
                <a:gd name="T5" fmla="*/ 14 h 14"/>
                <a:gd name="T6" fmla="*/ 0 w 8"/>
                <a:gd name="T7" fmla="*/ 0 h 14"/>
                <a:gd name="T8" fmla="*/ 0 w 8"/>
                <a:gd name="T9" fmla="*/ 0 h 14"/>
                <a:gd name="T10" fmla="*/ 4 w 8"/>
                <a:gd name="T11" fmla="*/ 0 h 14"/>
                <a:gd name="T12" fmla="*/ 4 w 8"/>
                <a:gd name="T13" fmla="*/ 0 h 14"/>
                <a:gd name="T14" fmla="*/ 8 w 8"/>
                <a:gd name="T15" fmla="*/ 0 h 14"/>
                <a:gd name="T16" fmla="*/ 8 w 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lnTo>
                    <a:pt x="8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1DE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  <p:sp>
          <p:nvSpPr>
            <p:cNvPr id="124" name="Freeform 69"/>
            <p:cNvSpPr>
              <a:spLocks/>
            </p:cNvSpPr>
            <p:nvPr/>
          </p:nvSpPr>
          <p:spPr bwMode="auto">
            <a:xfrm>
              <a:off x="4695102" y="2683387"/>
              <a:ext cx="8265" cy="13442"/>
            </a:xfrm>
            <a:custGeom>
              <a:avLst/>
              <a:gdLst>
                <a:gd name="T0" fmla="*/ 8 w 8"/>
                <a:gd name="T1" fmla="*/ 0 h 14"/>
                <a:gd name="T2" fmla="*/ 8 w 8"/>
                <a:gd name="T3" fmla="*/ 14 h 14"/>
                <a:gd name="T4" fmla="*/ 8 w 8"/>
                <a:gd name="T5" fmla="*/ 14 h 14"/>
                <a:gd name="T6" fmla="*/ 4 w 8"/>
                <a:gd name="T7" fmla="*/ 14 h 14"/>
                <a:gd name="T8" fmla="*/ 4 w 8"/>
                <a:gd name="T9" fmla="*/ 14 h 14"/>
                <a:gd name="T10" fmla="*/ 0 w 8"/>
                <a:gd name="T11" fmla="*/ 14 h 14"/>
                <a:gd name="T12" fmla="*/ 0 w 8"/>
                <a:gd name="T13" fmla="*/ 0 h 14"/>
                <a:gd name="T14" fmla="*/ 8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lnTo>
                    <a:pt x="8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1DE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lIns="64653" tIns="32327" rIns="64653" bIns="32327"/>
            <a:lstStyle/>
            <a:p>
              <a:pPr defTabSz="737327">
                <a:defRPr/>
              </a:pPr>
              <a:endParaRPr lang="es-ES" kern="0" dirty="0">
                <a:solidFill>
                  <a:srgbClr val="313131"/>
                </a:solidFill>
                <a:latin typeface="Calibri Light" panose="020F0302020204030204"/>
              </a:endParaRPr>
            </a:p>
          </p:txBody>
        </p:sp>
      </p:grpSp>
      <p:sp>
        <p:nvSpPr>
          <p:cNvPr id="127" name="Rounded Rectangle 126"/>
          <p:cNvSpPr/>
          <p:nvPr/>
        </p:nvSpPr>
        <p:spPr>
          <a:xfrm>
            <a:off x="4315007" y="1836102"/>
            <a:ext cx="2428671" cy="436913"/>
          </a:xfrm>
          <a:prstGeom prst="roundRect">
            <a:avLst/>
          </a:prstGeom>
          <a:solidFill>
            <a:srgbClr val="002776"/>
          </a:solidFill>
        </p:spPr>
        <p:txBody>
          <a:bodyPr lIns="27000" tIns="27000" rIns="54000" bIns="27000" anchor="ctr"/>
          <a:lstStyle/>
          <a:p>
            <a:pPr defTabSz="668899">
              <a:spcBef>
                <a:spcPts val="385"/>
              </a:spcBef>
              <a:buClr>
                <a:srgbClr val="313131"/>
              </a:buClr>
              <a:defRPr/>
            </a:pPr>
            <a:r>
              <a:rPr lang="it-IT" sz="825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requieren de una vision a </a:t>
            </a:r>
            <a:r>
              <a:rPr lang="it-IT" sz="825" b="1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largo plazo</a:t>
            </a:r>
          </a:p>
          <a:p>
            <a:pPr defTabSz="668899">
              <a:spcBef>
                <a:spcPts val="385"/>
              </a:spcBef>
              <a:buClr>
                <a:srgbClr val="313131"/>
              </a:buClr>
              <a:defRPr/>
            </a:pPr>
            <a:endParaRPr lang="it-IT" sz="825" kern="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06999" y="2101761"/>
            <a:ext cx="4213547" cy="748760"/>
          </a:xfrm>
          <a:prstGeom prst="rect">
            <a:avLst/>
          </a:prstGeom>
          <a:solidFill>
            <a:srgbClr val="575757">
              <a:lumMod val="20000"/>
              <a:lumOff val="80000"/>
            </a:srgbClr>
          </a:solidFill>
        </p:spPr>
        <p:txBody>
          <a:bodyPr lIns="27000" tIns="27000" rIns="54000" bIns="27000" anchor="ctr"/>
          <a:lstStyle/>
          <a:p>
            <a:pPr marL="109968" indent="-109968" defTabSz="668899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it-IT" sz="900" kern="0" dirty="0">
                <a:solidFill>
                  <a:srgbClr val="3131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Cuál puede ser el modelo energético al 2050, en base al desarrollo tecnlogico esperado y los recursos naturales existentes?</a:t>
            </a:r>
          </a:p>
          <a:p>
            <a:pPr marL="109968" indent="-109968" defTabSz="668899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it-IT" sz="900" kern="0" dirty="0">
                <a:solidFill>
                  <a:srgbClr val="3131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Cuáles son las inversiones necesarias para alcanzar el modelo propuesto? </a:t>
            </a:r>
            <a:endParaRPr lang="en-GB" sz="900" kern="0" dirty="0">
              <a:solidFill>
                <a:srgbClr val="3131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A0D375-DF78-40D8-A82E-BC43041A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9BE92D-0AB3-4D31-9020-D9795941237E}" type="slidenum">
              <a:rPr lang="es-AR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 defTabSz="685800"/>
              <a:t>15</a:t>
            </a:fld>
            <a:endParaRPr lang="es-AR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26" name="Marcador de contenido 7">
            <a:extLst>
              <a:ext uri="{FF2B5EF4-FFF2-40B4-BE49-F238E27FC236}">
                <a16:creationId xmlns:a16="http://schemas.microsoft.com/office/drawing/2014/main" id="{F558E3E9-3636-4EAE-AA14-04BFEACB4D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2252" y="681677"/>
            <a:ext cx="8198294" cy="645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1200" i="1" dirty="0"/>
              <a:t>El estudio tiene el objetivo de identificar las medidas de descarbonización que la Argentina debería adoptar, a los efectos de reducir las emisiones de gases de efecto invernadero. </a:t>
            </a:r>
          </a:p>
          <a:p>
            <a:pPr marL="0" indent="0">
              <a:buNone/>
            </a:pPr>
            <a:endParaRPr lang="es-AR" sz="1200" i="1" dirty="0"/>
          </a:p>
        </p:txBody>
      </p:sp>
      <p:sp>
        <p:nvSpPr>
          <p:cNvPr id="128" name="Rounded Rectangle 127"/>
          <p:cNvSpPr/>
          <p:nvPr/>
        </p:nvSpPr>
        <p:spPr>
          <a:xfrm>
            <a:off x="1743492" y="3074499"/>
            <a:ext cx="2428671" cy="436913"/>
          </a:xfrm>
          <a:prstGeom prst="roundRect">
            <a:avLst/>
          </a:prstGeom>
          <a:solidFill>
            <a:srgbClr val="002776"/>
          </a:solidFill>
        </p:spPr>
        <p:txBody>
          <a:bodyPr lIns="27000" tIns="27000" rIns="54000" bIns="27000" anchor="ctr"/>
          <a:lstStyle/>
          <a:p>
            <a:pPr defTabSz="668899">
              <a:spcBef>
                <a:spcPts val="385"/>
              </a:spcBef>
              <a:buClr>
                <a:srgbClr val="313131"/>
              </a:buClr>
              <a:defRPr/>
            </a:pPr>
            <a:r>
              <a:rPr lang="it-IT" sz="825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it-IT" sz="825" b="1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enfoque a corto y mediano plazo</a:t>
            </a:r>
          </a:p>
          <a:p>
            <a:pPr defTabSz="668899">
              <a:spcBef>
                <a:spcPts val="385"/>
              </a:spcBef>
              <a:buClr>
                <a:srgbClr val="313131"/>
              </a:buClr>
              <a:defRPr/>
            </a:pPr>
            <a:endParaRPr lang="it-IT" sz="825" kern="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834764" y="3352048"/>
            <a:ext cx="6468691" cy="1093841"/>
          </a:xfrm>
          <a:prstGeom prst="rect">
            <a:avLst/>
          </a:prstGeom>
          <a:solidFill>
            <a:srgbClr val="575757">
              <a:lumMod val="20000"/>
              <a:lumOff val="80000"/>
            </a:srgbClr>
          </a:solidFill>
        </p:spPr>
        <p:txBody>
          <a:bodyPr lIns="27000" tIns="27000" rIns="54000" bIns="27000" anchor="ctr"/>
          <a:lstStyle/>
          <a:p>
            <a:pPr marL="114041" indent="-114041" defTabSz="668899">
              <a:spcBef>
                <a:spcPts val="385"/>
              </a:spcBef>
              <a:buClr>
                <a:srgbClr val="313131"/>
              </a:buClr>
              <a:buFont typeface="Arial" panose="020B0604020202020204" pitchFamily="34" charset="0"/>
              <a:buChar char="•"/>
              <a:defRPr/>
            </a:pPr>
            <a:r>
              <a:rPr lang="it-IT" sz="900" kern="0" dirty="0">
                <a:solidFill>
                  <a:srgbClr val="3131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 medidas pueden adoptarse para:</a:t>
            </a:r>
          </a:p>
          <a:p>
            <a:pPr marL="263129" indent="-128588" defTabSz="668899">
              <a:spcBef>
                <a:spcPts val="385"/>
              </a:spcBef>
              <a:buClr>
                <a:srgbClr val="313131"/>
              </a:buClr>
              <a:buFont typeface="Wingdings" panose="05000000000000000000" pitchFamily="2" charset="2"/>
              <a:buChar char="ü"/>
              <a:defRPr/>
            </a:pPr>
            <a:r>
              <a:rPr lang="it-IT" sz="900" kern="0" dirty="0">
                <a:solidFill>
                  <a:srgbClr val="3131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Acelerar la transición al 2030;</a:t>
            </a:r>
          </a:p>
          <a:p>
            <a:pPr marL="263129" indent="-128588" defTabSz="668899">
              <a:spcBef>
                <a:spcPts val="385"/>
              </a:spcBef>
              <a:buClr>
                <a:srgbClr val="313131"/>
              </a:buClr>
              <a:buFont typeface="Wingdings" panose="05000000000000000000" pitchFamily="2" charset="2"/>
              <a:buChar char="ü"/>
              <a:defRPr/>
            </a:pPr>
            <a:r>
              <a:rPr lang="it-IT" sz="900" kern="0" dirty="0">
                <a:solidFill>
                  <a:srgbClr val="3131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Privilegiar las inversiones que maximizan los beneficios de las tecnologías existentes y maduras;</a:t>
            </a:r>
          </a:p>
          <a:p>
            <a:pPr marL="263129" indent="-128588" defTabSz="668899">
              <a:spcBef>
                <a:spcPts val="385"/>
              </a:spcBef>
              <a:buClr>
                <a:srgbClr val="313131"/>
              </a:buClr>
              <a:buFont typeface="Wingdings" panose="05000000000000000000" pitchFamily="2" charset="2"/>
              <a:buChar char="ü"/>
              <a:defRPr/>
            </a:pPr>
            <a:r>
              <a:rPr lang="it-IT" sz="900" kern="0" dirty="0">
                <a:solidFill>
                  <a:srgbClr val="3131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Minimizar las inversiones que tienen bajo impacto en terminos de mitigación de emisiones.</a:t>
            </a:r>
            <a:endParaRPr lang="it-IT" sz="9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041" indent="-114041" defTabSz="668899">
              <a:spcBef>
                <a:spcPts val="385"/>
              </a:spcBef>
              <a:buClr>
                <a:srgbClr val="313131"/>
              </a:buClr>
              <a:buFont typeface="Arial" panose="020B0604020202020204" pitchFamily="34" charset="0"/>
              <a:buChar char="•"/>
              <a:defRPr/>
            </a:pPr>
            <a:r>
              <a:rPr lang="it-IT" sz="900" kern="0" dirty="0">
                <a:solidFill>
                  <a:srgbClr val="3131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Cuál es el rol del gas natural en la transición?</a:t>
            </a:r>
            <a:endParaRPr lang="en-GB" sz="900" kern="0" dirty="0">
              <a:solidFill>
                <a:srgbClr val="3131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93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CEBEB2C-CDC5-4FD2-B29A-761C4455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9BE92D-0AB3-4D31-9020-D9795941237E}" type="slidenum">
              <a:rPr lang="es-AR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 defTabSz="685800"/>
              <a:t>16</a:t>
            </a:fld>
            <a:endParaRPr lang="es-AR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66" name="Título 1">
            <a:extLst>
              <a:ext uri="{FF2B5EF4-FFF2-40B4-BE49-F238E27FC236}">
                <a16:creationId xmlns:a16="http://schemas.microsoft.com/office/drawing/2014/main" id="{B7DDBC44-CDC3-4069-BE05-8C6B10FB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31" y="358463"/>
            <a:ext cx="8213174" cy="293143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Inventario de GEI – Argentina </a:t>
            </a:r>
          </a:p>
        </p:txBody>
      </p:sp>
      <p:sp>
        <p:nvSpPr>
          <p:cNvPr id="185" name="Marcador de contenido 7">
            <a:extLst>
              <a:ext uri="{FF2B5EF4-FFF2-40B4-BE49-F238E27FC236}">
                <a16:creationId xmlns:a16="http://schemas.microsoft.com/office/drawing/2014/main" id="{F558E3E9-3636-4EAE-AA14-04BFEACB4D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14" y="663910"/>
            <a:ext cx="8170310" cy="4046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sz="1200" i="1" dirty="0">
                <a:ea typeface="Verdana" panose="020B0604030504040204" pitchFamily="34" charset="0"/>
                <a:cs typeface="Verdana" panose="020B0604030504040204" pitchFamily="34" charset="0"/>
              </a:rPr>
              <a:t>El sector de energía representa el 52,5% de las emisiones de GEI. La Agricultura, Ganadería, Silvicultura y otros usos de la tierra alcanzan el 39,2% de las emisiones. </a:t>
            </a:r>
            <a:endParaRPr lang="es-AR" sz="1200" i="1" dirty="0"/>
          </a:p>
          <a:p>
            <a:endParaRPr lang="es-AR" sz="1200" dirty="0"/>
          </a:p>
        </p:txBody>
      </p:sp>
      <p:sp>
        <p:nvSpPr>
          <p:cNvPr id="99" name="CasellaDiTesto 102"/>
          <p:cNvSpPr txBox="1"/>
          <p:nvPr/>
        </p:nvSpPr>
        <p:spPr>
          <a:xfrm>
            <a:off x="450369" y="4711297"/>
            <a:ext cx="813121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(*) El rubro “Otros Combustibles” incluye  “Producción de combustibles”, “Combustibles industriales”, “Combustibles otros sectores”, “Fuentes móviles” y “Emisiones fugitivas”. Fuente: INGEI 2014 Argentina</a:t>
            </a:r>
          </a:p>
        </p:txBody>
      </p:sp>
      <p:sp>
        <p:nvSpPr>
          <p:cNvPr id="100" name="Rettangolo 12"/>
          <p:cNvSpPr/>
          <p:nvPr/>
        </p:nvSpPr>
        <p:spPr>
          <a:xfrm>
            <a:off x="1713775" y="2109690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28,6%</a:t>
            </a:r>
          </a:p>
        </p:txBody>
      </p:sp>
      <p:sp>
        <p:nvSpPr>
          <p:cNvPr id="101" name="Rettangolo 19"/>
          <p:cNvSpPr/>
          <p:nvPr/>
        </p:nvSpPr>
        <p:spPr>
          <a:xfrm>
            <a:off x="2420245" y="2109690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102" name="Rettangolo 23"/>
          <p:cNvSpPr/>
          <p:nvPr/>
        </p:nvSpPr>
        <p:spPr>
          <a:xfrm>
            <a:off x="3126715" y="2109690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14,8%</a:t>
            </a:r>
          </a:p>
        </p:txBody>
      </p:sp>
      <p:sp>
        <p:nvSpPr>
          <p:cNvPr id="103" name="Rettangolo 27"/>
          <p:cNvSpPr/>
          <p:nvPr/>
        </p:nvSpPr>
        <p:spPr>
          <a:xfrm>
            <a:off x="3831988" y="2109690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14,9%</a:t>
            </a:r>
          </a:p>
        </p:txBody>
      </p:sp>
      <p:sp>
        <p:nvSpPr>
          <p:cNvPr id="104" name="Rettangolo 31"/>
          <p:cNvSpPr/>
          <p:nvPr/>
        </p:nvSpPr>
        <p:spPr>
          <a:xfrm>
            <a:off x="4538458" y="2109690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2,9%</a:t>
            </a:r>
          </a:p>
        </p:txBody>
      </p:sp>
      <p:sp>
        <p:nvSpPr>
          <p:cNvPr id="105" name="Rettangolo 35"/>
          <p:cNvSpPr/>
          <p:nvPr/>
        </p:nvSpPr>
        <p:spPr>
          <a:xfrm>
            <a:off x="5243730" y="2109690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15,1%</a:t>
            </a:r>
          </a:p>
        </p:txBody>
      </p:sp>
      <p:pic>
        <p:nvPicPr>
          <p:cNvPr id="106" name="Immagin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633" y="1404026"/>
            <a:ext cx="601052" cy="373477"/>
          </a:xfrm>
          <a:prstGeom prst="rect">
            <a:avLst/>
          </a:prstGeom>
        </p:spPr>
      </p:pic>
      <p:pic>
        <p:nvPicPr>
          <p:cNvPr id="107" name="Immagin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497" y="1437493"/>
            <a:ext cx="394909" cy="335366"/>
          </a:xfrm>
          <a:prstGeom prst="rect">
            <a:avLst/>
          </a:prstGeom>
        </p:spPr>
      </p:pic>
      <p:pic>
        <p:nvPicPr>
          <p:cNvPr id="108" name="Immagin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904" y="1331666"/>
            <a:ext cx="554072" cy="533537"/>
          </a:xfrm>
          <a:prstGeom prst="rect">
            <a:avLst/>
          </a:prstGeom>
        </p:spPr>
      </p:pic>
      <p:pic>
        <p:nvPicPr>
          <p:cNvPr id="109" name="Immagin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164" y="1343271"/>
            <a:ext cx="529540" cy="425466"/>
          </a:xfrm>
          <a:prstGeom prst="rect">
            <a:avLst/>
          </a:prstGeom>
        </p:spPr>
      </p:pic>
      <p:sp>
        <p:nvSpPr>
          <p:cNvPr id="110" name="CasellaDiTesto 54"/>
          <p:cNvSpPr txBox="1"/>
          <p:nvPr/>
        </p:nvSpPr>
        <p:spPr>
          <a:xfrm>
            <a:off x="1545153" y="1880948"/>
            <a:ext cx="75640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s-AR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Ganadería</a:t>
            </a:r>
            <a:endParaRPr lang="en-US" sz="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asellaDiTesto 55"/>
          <p:cNvSpPr txBox="1"/>
          <p:nvPr/>
        </p:nvSpPr>
        <p:spPr>
          <a:xfrm>
            <a:off x="2239442" y="1874961"/>
            <a:ext cx="76675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s-AR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</a:t>
            </a:r>
            <a:endParaRPr lang="en-US" sz="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CasellaDiTesto 56"/>
          <p:cNvSpPr txBox="1"/>
          <p:nvPr/>
        </p:nvSpPr>
        <p:spPr>
          <a:xfrm>
            <a:off x="2943691" y="1859318"/>
            <a:ext cx="76675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s-AR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</a:p>
        </p:txBody>
      </p:sp>
      <p:sp>
        <p:nvSpPr>
          <p:cNvPr id="114" name="CasellaDiTesto 57"/>
          <p:cNvSpPr txBox="1"/>
          <p:nvPr/>
        </p:nvSpPr>
        <p:spPr>
          <a:xfrm>
            <a:off x="3648332" y="1879852"/>
            <a:ext cx="75410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s-AR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Residencial</a:t>
            </a:r>
          </a:p>
        </p:txBody>
      </p:sp>
      <p:sp>
        <p:nvSpPr>
          <p:cNvPr id="115" name="CasellaDiTesto 58"/>
          <p:cNvSpPr txBox="1"/>
          <p:nvPr/>
        </p:nvSpPr>
        <p:spPr>
          <a:xfrm>
            <a:off x="4373814" y="1878631"/>
            <a:ext cx="75410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s-AR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</a:t>
            </a:r>
          </a:p>
        </p:txBody>
      </p:sp>
      <p:sp>
        <p:nvSpPr>
          <p:cNvPr id="116" name="CasellaDiTesto 59"/>
          <p:cNvSpPr txBox="1"/>
          <p:nvPr/>
        </p:nvSpPr>
        <p:spPr>
          <a:xfrm>
            <a:off x="5048957" y="1859318"/>
            <a:ext cx="75410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s-AR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Industrial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34" y="1392844"/>
            <a:ext cx="260518" cy="403434"/>
          </a:xfrm>
          <a:prstGeom prst="rect">
            <a:avLst/>
          </a:prstGeom>
        </p:spPr>
      </p:pic>
      <p:sp>
        <p:nvSpPr>
          <p:cNvPr id="121" name="Rettangolo 12"/>
          <p:cNvSpPr/>
          <p:nvPr/>
        </p:nvSpPr>
        <p:spPr>
          <a:xfrm>
            <a:off x="6694157" y="2099050"/>
            <a:ext cx="440162" cy="4321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</a:t>
            </a:r>
          </a:p>
        </p:txBody>
      </p:sp>
      <p:sp>
        <p:nvSpPr>
          <p:cNvPr id="122" name="CasellaDiTesto 54"/>
          <p:cNvSpPr txBox="1"/>
          <p:nvPr/>
        </p:nvSpPr>
        <p:spPr>
          <a:xfrm>
            <a:off x="7236805" y="1886058"/>
            <a:ext cx="75640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s-AR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endParaRPr lang="en-US" sz="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Picture 4" descr="https://brandspace.deloitte.com/downloads/56f07614b2182/sm_56a9825c8e8870c2303ed01e.jpg.jpg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51" y="1326220"/>
            <a:ext cx="559663" cy="5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CasellaDiTesto 54"/>
          <p:cNvSpPr txBox="1"/>
          <p:nvPr/>
        </p:nvSpPr>
        <p:spPr>
          <a:xfrm>
            <a:off x="6511083" y="1844242"/>
            <a:ext cx="75640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s-AR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lang="en-US" sz="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5" name="Immagin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804" y="1343667"/>
            <a:ext cx="540736" cy="464939"/>
          </a:xfrm>
          <a:prstGeom prst="rect">
            <a:avLst/>
          </a:prstGeom>
        </p:spPr>
      </p:pic>
      <p:sp>
        <p:nvSpPr>
          <p:cNvPr id="126" name="Rettangolo 12"/>
          <p:cNvSpPr/>
          <p:nvPr/>
        </p:nvSpPr>
        <p:spPr>
          <a:xfrm>
            <a:off x="5991007" y="2099051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</p:txBody>
      </p:sp>
      <p:sp>
        <p:nvSpPr>
          <p:cNvPr id="128" name="CasellaDiTesto 54"/>
          <p:cNvSpPr txBox="1"/>
          <p:nvPr/>
        </p:nvSpPr>
        <p:spPr>
          <a:xfrm>
            <a:off x="5769690" y="1818062"/>
            <a:ext cx="9147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s-AR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Extracción y Producción de Combustibles</a:t>
            </a:r>
          </a:p>
        </p:txBody>
      </p:sp>
      <p:sp>
        <p:nvSpPr>
          <p:cNvPr id="129" name="Freeform 128"/>
          <p:cNvSpPr>
            <a:spLocks noChangeAspect="1" noEditPoints="1"/>
          </p:cNvSpPr>
          <p:nvPr/>
        </p:nvSpPr>
        <p:spPr bwMode="auto">
          <a:xfrm>
            <a:off x="6743140" y="1448886"/>
            <a:ext cx="322661" cy="312578"/>
          </a:xfrm>
          <a:custGeom>
            <a:avLst/>
            <a:gdLst>
              <a:gd name="T0" fmla="*/ 400350 w 113"/>
              <a:gd name="T1" fmla="*/ 323920 h 112"/>
              <a:gd name="T2" fmla="*/ 411269 w 113"/>
              <a:gd name="T3" fmla="*/ 338478 h 112"/>
              <a:gd name="T4" fmla="*/ 371234 w 113"/>
              <a:gd name="T5" fmla="*/ 378514 h 112"/>
              <a:gd name="T6" fmla="*/ 200175 w 113"/>
              <a:gd name="T7" fmla="*/ 407630 h 112"/>
              <a:gd name="T8" fmla="*/ 54593 w 113"/>
              <a:gd name="T9" fmla="*/ 385793 h 112"/>
              <a:gd name="T10" fmla="*/ 0 w 113"/>
              <a:gd name="T11" fmla="*/ 356676 h 112"/>
              <a:gd name="T12" fmla="*/ 0 w 113"/>
              <a:gd name="T13" fmla="*/ 327560 h 112"/>
              <a:gd name="T14" fmla="*/ 40035 w 113"/>
              <a:gd name="T15" fmla="*/ 298443 h 112"/>
              <a:gd name="T16" fmla="*/ 32756 w 113"/>
              <a:gd name="T17" fmla="*/ 316641 h 112"/>
              <a:gd name="T18" fmla="*/ 76431 w 113"/>
              <a:gd name="T19" fmla="*/ 345758 h 112"/>
              <a:gd name="T20" fmla="*/ 200175 w 113"/>
              <a:gd name="T21" fmla="*/ 363955 h 112"/>
              <a:gd name="T22" fmla="*/ 360315 w 113"/>
              <a:gd name="T23" fmla="*/ 334839 h 112"/>
              <a:gd name="T24" fmla="*/ 374874 w 113"/>
              <a:gd name="T25" fmla="*/ 316641 h 112"/>
              <a:gd name="T26" fmla="*/ 363955 w 113"/>
              <a:gd name="T27" fmla="*/ 298443 h 112"/>
              <a:gd name="T28" fmla="*/ 116466 w 113"/>
              <a:gd name="T29" fmla="*/ 18198 h 112"/>
              <a:gd name="T30" fmla="*/ 138303 w 113"/>
              <a:gd name="T31" fmla="*/ 50954 h 112"/>
              <a:gd name="T32" fmla="*/ 127384 w 113"/>
              <a:gd name="T33" fmla="*/ 80070 h 112"/>
              <a:gd name="T34" fmla="*/ 101907 w 113"/>
              <a:gd name="T35" fmla="*/ 87349 h 112"/>
              <a:gd name="T36" fmla="*/ 65512 w 113"/>
              <a:gd name="T37" fmla="*/ 61872 h 112"/>
              <a:gd name="T38" fmla="*/ 65512 w 113"/>
              <a:gd name="T39" fmla="*/ 36396 h 112"/>
              <a:gd name="T40" fmla="*/ 101907 w 113"/>
              <a:gd name="T41" fmla="*/ 14558 h 112"/>
              <a:gd name="T42" fmla="*/ 302083 w 113"/>
              <a:gd name="T43" fmla="*/ 14558 h 112"/>
              <a:gd name="T44" fmla="*/ 269327 w 113"/>
              <a:gd name="T45" fmla="*/ 36396 h 112"/>
              <a:gd name="T46" fmla="*/ 269327 w 113"/>
              <a:gd name="T47" fmla="*/ 61872 h 112"/>
              <a:gd name="T48" fmla="*/ 302083 w 113"/>
              <a:gd name="T49" fmla="*/ 87349 h 112"/>
              <a:gd name="T50" fmla="*/ 331199 w 113"/>
              <a:gd name="T51" fmla="*/ 80070 h 112"/>
              <a:gd name="T52" fmla="*/ 342118 w 113"/>
              <a:gd name="T53" fmla="*/ 50954 h 112"/>
              <a:gd name="T54" fmla="*/ 320280 w 113"/>
              <a:gd name="T55" fmla="*/ 18198 h 112"/>
              <a:gd name="T56" fmla="*/ 262048 w 113"/>
              <a:gd name="T57" fmla="*/ 225652 h 112"/>
              <a:gd name="T58" fmla="*/ 302083 w 113"/>
              <a:gd name="T59" fmla="*/ 262048 h 112"/>
              <a:gd name="T60" fmla="*/ 342118 w 113"/>
              <a:gd name="T61" fmla="*/ 222013 h 112"/>
              <a:gd name="T62" fmla="*/ 360315 w 113"/>
              <a:gd name="T63" fmla="*/ 189257 h 112"/>
              <a:gd name="T64" fmla="*/ 360315 w 113"/>
              <a:gd name="T65" fmla="*/ 120105 h 112"/>
              <a:gd name="T66" fmla="*/ 327559 w 113"/>
              <a:gd name="T67" fmla="*/ 98268 h 112"/>
              <a:gd name="T68" fmla="*/ 276606 w 113"/>
              <a:gd name="T69" fmla="*/ 98268 h 112"/>
              <a:gd name="T70" fmla="*/ 280245 w 113"/>
              <a:gd name="T71" fmla="*/ 123745 h 112"/>
              <a:gd name="T72" fmla="*/ 280245 w 113"/>
              <a:gd name="T73" fmla="*/ 211094 h 112"/>
              <a:gd name="T74" fmla="*/ 200175 w 113"/>
              <a:gd name="T75" fmla="*/ 0 h 112"/>
              <a:gd name="T76" fmla="*/ 229292 w 113"/>
              <a:gd name="T77" fmla="*/ 14558 h 112"/>
              <a:gd name="T78" fmla="*/ 240210 w 113"/>
              <a:gd name="T79" fmla="*/ 40035 h 112"/>
              <a:gd name="T80" fmla="*/ 218373 w 113"/>
              <a:gd name="T81" fmla="*/ 80070 h 112"/>
              <a:gd name="T82" fmla="*/ 185617 w 113"/>
              <a:gd name="T83" fmla="*/ 80070 h 112"/>
              <a:gd name="T84" fmla="*/ 163780 w 113"/>
              <a:gd name="T85" fmla="*/ 40035 h 112"/>
              <a:gd name="T86" fmla="*/ 174698 w 113"/>
              <a:gd name="T87" fmla="*/ 14558 h 112"/>
              <a:gd name="T88" fmla="*/ 200175 w 113"/>
              <a:gd name="T89" fmla="*/ 0 h 112"/>
              <a:gd name="T90" fmla="*/ 258408 w 113"/>
              <a:gd name="T91" fmla="*/ 211094 h 112"/>
              <a:gd name="T92" fmla="*/ 262048 w 113"/>
              <a:gd name="T93" fmla="*/ 123745 h 112"/>
              <a:gd name="T94" fmla="*/ 240210 w 113"/>
              <a:gd name="T95" fmla="*/ 90989 h 112"/>
              <a:gd name="T96" fmla="*/ 178338 w 113"/>
              <a:gd name="T97" fmla="*/ 87349 h 112"/>
              <a:gd name="T98" fmla="*/ 138303 w 113"/>
              <a:gd name="T99" fmla="*/ 112826 h 112"/>
              <a:gd name="T100" fmla="*/ 138303 w 113"/>
              <a:gd name="T101" fmla="*/ 189257 h 112"/>
              <a:gd name="T102" fmla="*/ 163780 w 113"/>
              <a:gd name="T103" fmla="*/ 338478 h 112"/>
              <a:gd name="T104" fmla="*/ 214733 w 113"/>
              <a:gd name="T105" fmla="*/ 338478 h 112"/>
              <a:gd name="T106" fmla="*/ 240210 w 113"/>
              <a:gd name="T107" fmla="*/ 222013 h 112"/>
              <a:gd name="T108" fmla="*/ 123745 w 113"/>
              <a:gd name="T109" fmla="*/ 211094 h 112"/>
              <a:gd name="T110" fmla="*/ 123745 w 113"/>
              <a:gd name="T111" fmla="*/ 123745 h 112"/>
              <a:gd name="T112" fmla="*/ 127384 w 113"/>
              <a:gd name="T113" fmla="*/ 98268 h 112"/>
              <a:gd name="T114" fmla="*/ 76431 w 113"/>
              <a:gd name="T115" fmla="*/ 98268 h 112"/>
              <a:gd name="T116" fmla="*/ 43675 w 113"/>
              <a:gd name="T117" fmla="*/ 120105 h 112"/>
              <a:gd name="T118" fmla="*/ 43675 w 113"/>
              <a:gd name="T119" fmla="*/ 189257 h 112"/>
              <a:gd name="T120" fmla="*/ 61872 w 113"/>
              <a:gd name="T121" fmla="*/ 327560 h 112"/>
              <a:gd name="T122" fmla="*/ 112826 w 113"/>
              <a:gd name="T123" fmla="*/ 327560 h 1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3" h="112">
                <a:moveTo>
                  <a:pt x="100" y="82"/>
                </a:moveTo>
                <a:lnTo>
                  <a:pt x="100" y="82"/>
                </a:lnTo>
                <a:lnTo>
                  <a:pt x="110" y="89"/>
                </a:lnTo>
                <a:lnTo>
                  <a:pt x="111" y="90"/>
                </a:lnTo>
                <a:lnTo>
                  <a:pt x="113" y="93"/>
                </a:lnTo>
                <a:lnTo>
                  <a:pt x="111" y="98"/>
                </a:lnTo>
                <a:lnTo>
                  <a:pt x="108" y="101"/>
                </a:lnTo>
                <a:lnTo>
                  <a:pt x="102" y="104"/>
                </a:lnTo>
                <a:lnTo>
                  <a:pt x="96" y="106"/>
                </a:lnTo>
                <a:lnTo>
                  <a:pt x="77" y="110"/>
                </a:lnTo>
                <a:lnTo>
                  <a:pt x="55" y="112"/>
                </a:lnTo>
                <a:lnTo>
                  <a:pt x="34" y="110"/>
                </a:lnTo>
                <a:lnTo>
                  <a:pt x="15" y="106"/>
                </a:lnTo>
                <a:lnTo>
                  <a:pt x="9" y="104"/>
                </a:lnTo>
                <a:lnTo>
                  <a:pt x="3" y="101"/>
                </a:lnTo>
                <a:lnTo>
                  <a:pt x="0" y="98"/>
                </a:lnTo>
                <a:lnTo>
                  <a:pt x="0" y="93"/>
                </a:lnTo>
                <a:lnTo>
                  <a:pt x="0" y="90"/>
                </a:lnTo>
                <a:lnTo>
                  <a:pt x="3" y="89"/>
                </a:lnTo>
                <a:lnTo>
                  <a:pt x="11" y="82"/>
                </a:lnTo>
                <a:lnTo>
                  <a:pt x="9" y="86"/>
                </a:lnTo>
                <a:lnTo>
                  <a:pt x="9" y="87"/>
                </a:lnTo>
                <a:lnTo>
                  <a:pt x="9" y="90"/>
                </a:lnTo>
                <a:lnTo>
                  <a:pt x="12" y="92"/>
                </a:lnTo>
                <a:lnTo>
                  <a:pt x="21" y="95"/>
                </a:lnTo>
                <a:lnTo>
                  <a:pt x="37" y="98"/>
                </a:lnTo>
                <a:lnTo>
                  <a:pt x="55" y="100"/>
                </a:lnTo>
                <a:lnTo>
                  <a:pt x="74" y="98"/>
                </a:lnTo>
                <a:lnTo>
                  <a:pt x="90" y="95"/>
                </a:lnTo>
                <a:lnTo>
                  <a:pt x="99" y="92"/>
                </a:lnTo>
                <a:lnTo>
                  <a:pt x="102" y="90"/>
                </a:lnTo>
                <a:lnTo>
                  <a:pt x="103" y="87"/>
                </a:lnTo>
                <a:lnTo>
                  <a:pt x="102" y="86"/>
                </a:lnTo>
                <a:lnTo>
                  <a:pt x="100" y="82"/>
                </a:lnTo>
                <a:close/>
                <a:moveTo>
                  <a:pt x="28" y="4"/>
                </a:moveTo>
                <a:lnTo>
                  <a:pt x="28" y="4"/>
                </a:lnTo>
                <a:lnTo>
                  <a:pt x="32" y="5"/>
                </a:lnTo>
                <a:lnTo>
                  <a:pt x="35" y="7"/>
                </a:lnTo>
                <a:lnTo>
                  <a:pt x="37" y="10"/>
                </a:lnTo>
                <a:lnTo>
                  <a:pt x="38" y="14"/>
                </a:lnTo>
                <a:lnTo>
                  <a:pt x="37" y="17"/>
                </a:lnTo>
                <a:lnTo>
                  <a:pt x="35" y="22"/>
                </a:lnTo>
                <a:lnTo>
                  <a:pt x="32" y="24"/>
                </a:lnTo>
                <a:lnTo>
                  <a:pt x="28" y="24"/>
                </a:lnTo>
                <a:lnTo>
                  <a:pt x="24" y="24"/>
                </a:lnTo>
                <a:lnTo>
                  <a:pt x="20" y="22"/>
                </a:lnTo>
                <a:lnTo>
                  <a:pt x="18" y="17"/>
                </a:lnTo>
                <a:lnTo>
                  <a:pt x="18" y="14"/>
                </a:lnTo>
                <a:lnTo>
                  <a:pt x="18" y="10"/>
                </a:lnTo>
                <a:lnTo>
                  <a:pt x="20" y="7"/>
                </a:lnTo>
                <a:lnTo>
                  <a:pt x="24" y="5"/>
                </a:lnTo>
                <a:lnTo>
                  <a:pt x="28" y="4"/>
                </a:lnTo>
                <a:close/>
                <a:moveTo>
                  <a:pt x="83" y="4"/>
                </a:moveTo>
                <a:lnTo>
                  <a:pt x="83" y="4"/>
                </a:lnTo>
                <a:lnTo>
                  <a:pt x="79" y="5"/>
                </a:lnTo>
                <a:lnTo>
                  <a:pt x="76" y="7"/>
                </a:lnTo>
                <a:lnTo>
                  <a:pt x="74" y="10"/>
                </a:lnTo>
                <a:lnTo>
                  <a:pt x="72" y="14"/>
                </a:lnTo>
                <a:lnTo>
                  <a:pt x="74" y="17"/>
                </a:lnTo>
                <a:lnTo>
                  <a:pt x="76" y="22"/>
                </a:lnTo>
                <a:lnTo>
                  <a:pt x="79" y="24"/>
                </a:lnTo>
                <a:lnTo>
                  <a:pt x="83" y="24"/>
                </a:lnTo>
                <a:lnTo>
                  <a:pt x="88" y="24"/>
                </a:lnTo>
                <a:lnTo>
                  <a:pt x="91" y="22"/>
                </a:lnTo>
                <a:lnTo>
                  <a:pt x="93" y="17"/>
                </a:lnTo>
                <a:lnTo>
                  <a:pt x="94" y="14"/>
                </a:lnTo>
                <a:lnTo>
                  <a:pt x="93" y="10"/>
                </a:lnTo>
                <a:lnTo>
                  <a:pt x="91" y="7"/>
                </a:lnTo>
                <a:lnTo>
                  <a:pt x="88" y="5"/>
                </a:lnTo>
                <a:lnTo>
                  <a:pt x="83" y="4"/>
                </a:lnTo>
                <a:close/>
                <a:moveTo>
                  <a:pt x="72" y="62"/>
                </a:moveTo>
                <a:lnTo>
                  <a:pt x="72" y="90"/>
                </a:lnTo>
                <a:lnTo>
                  <a:pt x="80" y="90"/>
                </a:lnTo>
                <a:lnTo>
                  <a:pt x="83" y="72"/>
                </a:lnTo>
                <a:lnTo>
                  <a:pt x="86" y="90"/>
                </a:lnTo>
                <a:lnTo>
                  <a:pt x="94" y="90"/>
                </a:lnTo>
                <a:lnTo>
                  <a:pt x="94" y="61"/>
                </a:lnTo>
                <a:lnTo>
                  <a:pt x="97" y="56"/>
                </a:lnTo>
                <a:lnTo>
                  <a:pt x="99" y="52"/>
                </a:lnTo>
                <a:lnTo>
                  <a:pt x="99" y="36"/>
                </a:lnTo>
                <a:lnTo>
                  <a:pt x="99" y="33"/>
                </a:lnTo>
                <a:lnTo>
                  <a:pt x="97" y="30"/>
                </a:lnTo>
                <a:lnTo>
                  <a:pt x="94" y="27"/>
                </a:lnTo>
                <a:lnTo>
                  <a:pt x="90" y="27"/>
                </a:lnTo>
                <a:lnTo>
                  <a:pt x="77" y="27"/>
                </a:lnTo>
                <a:lnTo>
                  <a:pt x="76" y="27"/>
                </a:lnTo>
                <a:lnTo>
                  <a:pt x="77" y="30"/>
                </a:lnTo>
                <a:lnTo>
                  <a:pt x="77" y="34"/>
                </a:lnTo>
                <a:lnTo>
                  <a:pt x="77" y="52"/>
                </a:lnTo>
                <a:lnTo>
                  <a:pt x="77" y="58"/>
                </a:lnTo>
                <a:lnTo>
                  <a:pt x="72" y="62"/>
                </a:lnTo>
                <a:close/>
                <a:moveTo>
                  <a:pt x="55" y="0"/>
                </a:moveTo>
                <a:lnTo>
                  <a:pt x="55" y="0"/>
                </a:lnTo>
                <a:lnTo>
                  <a:pt x="60" y="0"/>
                </a:lnTo>
                <a:lnTo>
                  <a:pt x="63" y="4"/>
                </a:lnTo>
                <a:lnTo>
                  <a:pt x="66" y="7"/>
                </a:lnTo>
                <a:lnTo>
                  <a:pt x="66" y="11"/>
                </a:lnTo>
                <a:lnTo>
                  <a:pt x="66" y="16"/>
                </a:lnTo>
                <a:lnTo>
                  <a:pt x="63" y="19"/>
                </a:lnTo>
                <a:lnTo>
                  <a:pt x="60" y="22"/>
                </a:lnTo>
                <a:lnTo>
                  <a:pt x="55" y="22"/>
                </a:lnTo>
                <a:lnTo>
                  <a:pt x="51" y="22"/>
                </a:lnTo>
                <a:lnTo>
                  <a:pt x="48" y="19"/>
                </a:lnTo>
                <a:lnTo>
                  <a:pt x="46" y="16"/>
                </a:lnTo>
                <a:lnTo>
                  <a:pt x="45" y="11"/>
                </a:lnTo>
                <a:lnTo>
                  <a:pt x="46" y="7"/>
                </a:lnTo>
                <a:lnTo>
                  <a:pt x="48" y="4"/>
                </a:lnTo>
                <a:lnTo>
                  <a:pt x="51" y="0"/>
                </a:lnTo>
                <a:lnTo>
                  <a:pt x="55" y="0"/>
                </a:lnTo>
                <a:close/>
                <a:moveTo>
                  <a:pt x="66" y="61"/>
                </a:moveTo>
                <a:lnTo>
                  <a:pt x="66" y="61"/>
                </a:lnTo>
                <a:lnTo>
                  <a:pt x="71" y="58"/>
                </a:lnTo>
                <a:lnTo>
                  <a:pt x="72" y="52"/>
                </a:lnTo>
                <a:lnTo>
                  <a:pt x="72" y="34"/>
                </a:lnTo>
                <a:lnTo>
                  <a:pt x="72" y="31"/>
                </a:lnTo>
                <a:lnTo>
                  <a:pt x="69" y="27"/>
                </a:lnTo>
                <a:lnTo>
                  <a:pt x="66" y="25"/>
                </a:lnTo>
                <a:lnTo>
                  <a:pt x="62" y="24"/>
                </a:lnTo>
                <a:lnTo>
                  <a:pt x="49" y="24"/>
                </a:lnTo>
                <a:lnTo>
                  <a:pt x="45" y="25"/>
                </a:lnTo>
                <a:lnTo>
                  <a:pt x="42" y="27"/>
                </a:lnTo>
                <a:lnTo>
                  <a:pt x="38" y="31"/>
                </a:lnTo>
                <a:lnTo>
                  <a:pt x="38" y="34"/>
                </a:lnTo>
                <a:lnTo>
                  <a:pt x="38" y="52"/>
                </a:lnTo>
                <a:lnTo>
                  <a:pt x="40" y="58"/>
                </a:lnTo>
                <a:lnTo>
                  <a:pt x="45" y="61"/>
                </a:lnTo>
                <a:lnTo>
                  <a:pt x="45" y="93"/>
                </a:lnTo>
                <a:lnTo>
                  <a:pt x="52" y="93"/>
                </a:lnTo>
                <a:lnTo>
                  <a:pt x="55" y="73"/>
                </a:lnTo>
                <a:lnTo>
                  <a:pt x="59" y="93"/>
                </a:lnTo>
                <a:lnTo>
                  <a:pt x="66" y="93"/>
                </a:lnTo>
                <a:lnTo>
                  <a:pt x="66" y="61"/>
                </a:lnTo>
                <a:close/>
                <a:moveTo>
                  <a:pt x="38" y="62"/>
                </a:moveTo>
                <a:lnTo>
                  <a:pt x="38" y="62"/>
                </a:lnTo>
                <a:lnTo>
                  <a:pt x="34" y="58"/>
                </a:lnTo>
                <a:lnTo>
                  <a:pt x="34" y="52"/>
                </a:lnTo>
                <a:lnTo>
                  <a:pt x="34" y="34"/>
                </a:lnTo>
                <a:lnTo>
                  <a:pt x="34" y="30"/>
                </a:lnTo>
                <a:lnTo>
                  <a:pt x="35" y="27"/>
                </a:lnTo>
                <a:lnTo>
                  <a:pt x="34" y="27"/>
                </a:lnTo>
                <a:lnTo>
                  <a:pt x="21" y="27"/>
                </a:lnTo>
                <a:lnTo>
                  <a:pt x="18" y="27"/>
                </a:lnTo>
                <a:lnTo>
                  <a:pt x="15" y="30"/>
                </a:lnTo>
                <a:lnTo>
                  <a:pt x="12" y="33"/>
                </a:lnTo>
                <a:lnTo>
                  <a:pt x="12" y="36"/>
                </a:lnTo>
                <a:lnTo>
                  <a:pt x="12" y="52"/>
                </a:lnTo>
                <a:lnTo>
                  <a:pt x="14" y="56"/>
                </a:lnTo>
                <a:lnTo>
                  <a:pt x="17" y="61"/>
                </a:lnTo>
                <a:lnTo>
                  <a:pt x="17" y="90"/>
                </a:lnTo>
                <a:lnTo>
                  <a:pt x="24" y="90"/>
                </a:lnTo>
                <a:lnTo>
                  <a:pt x="28" y="72"/>
                </a:lnTo>
                <a:lnTo>
                  <a:pt x="31" y="90"/>
                </a:lnTo>
                <a:lnTo>
                  <a:pt x="38" y="90"/>
                </a:lnTo>
                <a:lnTo>
                  <a:pt x="38" y="6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en-US" sz="375" kern="0">
              <a:solidFill>
                <a:sysClr val="windowText" lastClr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ettangolo 6"/>
          <p:cNvSpPr/>
          <p:nvPr/>
        </p:nvSpPr>
        <p:spPr>
          <a:xfrm>
            <a:off x="465414" y="2109690"/>
            <a:ext cx="1125455" cy="4389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 defTabSz="685800"/>
            <a:r>
              <a:rPr lang="es-AR" sz="675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Energético</a:t>
            </a:r>
          </a:p>
        </p:txBody>
      </p:sp>
      <p:sp>
        <p:nvSpPr>
          <p:cNvPr id="131" name="Rettangolo 7"/>
          <p:cNvSpPr/>
          <p:nvPr/>
        </p:nvSpPr>
        <p:spPr>
          <a:xfrm>
            <a:off x="441618" y="3735552"/>
            <a:ext cx="1149251" cy="42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 defTabSz="685800"/>
            <a:r>
              <a:rPr lang="es-AR" sz="67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Energético</a:t>
            </a:r>
          </a:p>
        </p:txBody>
      </p:sp>
      <p:sp>
        <p:nvSpPr>
          <p:cNvPr id="132" name="Rettangolo 45"/>
          <p:cNvSpPr/>
          <p:nvPr/>
        </p:nvSpPr>
        <p:spPr>
          <a:xfrm>
            <a:off x="8076306" y="2099050"/>
            <a:ext cx="627650" cy="387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 defTabSz="685800"/>
            <a:endParaRPr lang="en-US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ttangolo 46"/>
          <p:cNvSpPr/>
          <p:nvPr/>
        </p:nvSpPr>
        <p:spPr>
          <a:xfrm>
            <a:off x="8086144" y="3720581"/>
            <a:ext cx="609625" cy="387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 defTabSz="685800"/>
            <a:endParaRPr lang="en-US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ettangolo 47"/>
          <p:cNvSpPr/>
          <p:nvPr/>
        </p:nvSpPr>
        <p:spPr>
          <a:xfrm>
            <a:off x="8086144" y="4223025"/>
            <a:ext cx="609625" cy="387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 defTabSz="685800"/>
            <a:endParaRPr lang="en-US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ttangolo 91"/>
          <p:cNvSpPr/>
          <p:nvPr/>
        </p:nvSpPr>
        <p:spPr>
          <a:xfrm>
            <a:off x="8408851" y="2225519"/>
            <a:ext cx="285533" cy="2584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 defTabSz="685800"/>
            <a:r>
              <a:rPr lang="en-US" sz="52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</a:t>
            </a:r>
            <a:endParaRPr lang="en-US" sz="788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CasellaDiTesto 92"/>
          <p:cNvSpPr txBox="1"/>
          <p:nvPr/>
        </p:nvSpPr>
        <p:spPr>
          <a:xfrm>
            <a:off x="8090324" y="2111816"/>
            <a:ext cx="33374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8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52,5%</a:t>
            </a:r>
          </a:p>
        </p:txBody>
      </p:sp>
      <p:sp>
        <p:nvSpPr>
          <p:cNvPr id="137" name="Rettangolo 94"/>
          <p:cNvSpPr/>
          <p:nvPr/>
        </p:nvSpPr>
        <p:spPr>
          <a:xfrm>
            <a:off x="8415292" y="3850117"/>
            <a:ext cx="285533" cy="2584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 defTabSz="685800"/>
            <a:r>
              <a:rPr lang="en-US" sz="52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</a:t>
            </a:r>
            <a:endParaRPr lang="en-US" sz="788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CasellaDiTesto 95"/>
          <p:cNvSpPr txBox="1"/>
          <p:nvPr/>
        </p:nvSpPr>
        <p:spPr>
          <a:xfrm>
            <a:off x="8120502" y="3749054"/>
            <a:ext cx="336866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8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47,5%</a:t>
            </a:r>
          </a:p>
        </p:txBody>
      </p:sp>
      <p:sp>
        <p:nvSpPr>
          <p:cNvPr id="139" name="Rettangolo 97"/>
          <p:cNvSpPr/>
          <p:nvPr/>
        </p:nvSpPr>
        <p:spPr>
          <a:xfrm>
            <a:off x="8410236" y="4348922"/>
            <a:ext cx="285533" cy="2584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 defTabSz="685800"/>
            <a:r>
              <a:rPr lang="en-US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=368</a:t>
            </a:r>
            <a:endParaRPr lang="en-US" sz="788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CasellaDiTesto 98"/>
          <p:cNvSpPr txBox="1"/>
          <p:nvPr/>
        </p:nvSpPr>
        <p:spPr>
          <a:xfrm>
            <a:off x="8122662" y="4237557"/>
            <a:ext cx="34416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8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41" name="Rettangolo 101"/>
          <p:cNvSpPr/>
          <p:nvPr/>
        </p:nvSpPr>
        <p:spPr>
          <a:xfrm>
            <a:off x="8030870" y="2059240"/>
            <a:ext cx="714936" cy="4719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ettangolo 12"/>
          <p:cNvSpPr/>
          <p:nvPr/>
        </p:nvSpPr>
        <p:spPr>
          <a:xfrm>
            <a:off x="1713775" y="2117649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43" name="Rettangolo 19"/>
          <p:cNvSpPr/>
          <p:nvPr/>
        </p:nvSpPr>
        <p:spPr>
          <a:xfrm>
            <a:off x="2420245" y="2109690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3,5%</a:t>
            </a:r>
          </a:p>
        </p:txBody>
      </p:sp>
      <p:sp>
        <p:nvSpPr>
          <p:cNvPr id="144" name="Rettangolo 23"/>
          <p:cNvSpPr/>
          <p:nvPr/>
        </p:nvSpPr>
        <p:spPr>
          <a:xfrm>
            <a:off x="3126715" y="2109690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14,8%</a:t>
            </a:r>
          </a:p>
        </p:txBody>
      </p:sp>
      <p:sp>
        <p:nvSpPr>
          <p:cNvPr id="175" name="Rettangolo 27"/>
          <p:cNvSpPr/>
          <p:nvPr/>
        </p:nvSpPr>
        <p:spPr>
          <a:xfrm>
            <a:off x="3831988" y="2109690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176" name="Rettangolo 31"/>
          <p:cNvSpPr/>
          <p:nvPr/>
        </p:nvSpPr>
        <p:spPr>
          <a:xfrm>
            <a:off x="4538458" y="2109690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2,9%</a:t>
            </a:r>
          </a:p>
        </p:txBody>
      </p:sp>
      <p:sp>
        <p:nvSpPr>
          <p:cNvPr id="177" name="Rettangolo 35"/>
          <p:cNvSpPr/>
          <p:nvPr/>
        </p:nvSpPr>
        <p:spPr>
          <a:xfrm>
            <a:off x="5243730" y="2109690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9,6%</a:t>
            </a:r>
          </a:p>
        </p:txBody>
      </p:sp>
      <p:sp>
        <p:nvSpPr>
          <p:cNvPr id="221" name="Rettangolo 12"/>
          <p:cNvSpPr/>
          <p:nvPr/>
        </p:nvSpPr>
        <p:spPr>
          <a:xfrm>
            <a:off x="7373764" y="2099049"/>
            <a:ext cx="440162" cy="4321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0,2%</a:t>
            </a:r>
          </a:p>
        </p:txBody>
      </p:sp>
      <p:sp>
        <p:nvSpPr>
          <p:cNvPr id="222" name="Rettangolo 12"/>
          <p:cNvSpPr/>
          <p:nvPr/>
        </p:nvSpPr>
        <p:spPr>
          <a:xfrm>
            <a:off x="6694157" y="2099050"/>
            <a:ext cx="440162" cy="4321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</a:t>
            </a:r>
          </a:p>
        </p:txBody>
      </p:sp>
      <p:sp>
        <p:nvSpPr>
          <p:cNvPr id="223" name="Rettangolo 12"/>
          <p:cNvSpPr/>
          <p:nvPr/>
        </p:nvSpPr>
        <p:spPr>
          <a:xfrm>
            <a:off x="1712516" y="3722024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28,6%</a:t>
            </a:r>
          </a:p>
        </p:txBody>
      </p:sp>
      <p:sp>
        <p:nvSpPr>
          <p:cNvPr id="224" name="Rettangolo 19"/>
          <p:cNvSpPr/>
          <p:nvPr/>
        </p:nvSpPr>
        <p:spPr>
          <a:xfrm>
            <a:off x="2418986" y="3722024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10,5%</a:t>
            </a:r>
          </a:p>
        </p:txBody>
      </p:sp>
      <p:sp>
        <p:nvSpPr>
          <p:cNvPr id="225" name="Rettangolo 23"/>
          <p:cNvSpPr/>
          <p:nvPr/>
        </p:nvSpPr>
        <p:spPr>
          <a:xfrm>
            <a:off x="3125456" y="3722024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226" name="Rettangolo 27"/>
          <p:cNvSpPr/>
          <p:nvPr/>
        </p:nvSpPr>
        <p:spPr>
          <a:xfrm>
            <a:off x="3830728" y="3722024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2,9%</a:t>
            </a:r>
          </a:p>
        </p:txBody>
      </p:sp>
      <p:sp>
        <p:nvSpPr>
          <p:cNvPr id="227" name="Rettangolo 31"/>
          <p:cNvSpPr/>
          <p:nvPr/>
        </p:nvSpPr>
        <p:spPr>
          <a:xfrm>
            <a:off x="4537199" y="3722024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228" name="Rettangolo 35"/>
          <p:cNvSpPr/>
          <p:nvPr/>
        </p:nvSpPr>
        <p:spPr>
          <a:xfrm>
            <a:off x="5242471" y="3722024"/>
            <a:ext cx="440162" cy="432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5,5%</a:t>
            </a:r>
          </a:p>
        </p:txBody>
      </p:sp>
      <p:sp>
        <p:nvSpPr>
          <p:cNvPr id="229" name="Rettangolo 12"/>
          <p:cNvSpPr/>
          <p:nvPr/>
        </p:nvSpPr>
        <p:spPr>
          <a:xfrm>
            <a:off x="7382275" y="3719343"/>
            <a:ext cx="440162" cy="42415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230" name="Rettangolo 12"/>
          <p:cNvSpPr/>
          <p:nvPr/>
        </p:nvSpPr>
        <p:spPr>
          <a:xfrm>
            <a:off x="6692898" y="3711384"/>
            <a:ext cx="440162" cy="4321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231" name="Rettangolo 12"/>
          <p:cNvSpPr/>
          <p:nvPr/>
        </p:nvSpPr>
        <p:spPr>
          <a:xfrm>
            <a:off x="5981066" y="3719343"/>
            <a:ext cx="440162" cy="4321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pic>
        <p:nvPicPr>
          <p:cNvPr id="232" name="Picture 2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66" y="1366488"/>
            <a:ext cx="486747" cy="486747"/>
          </a:xfrm>
          <a:prstGeom prst="rect">
            <a:avLst/>
          </a:prstGeom>
        </p:spPr>
      </p:pic>
      <p:sp>
        <p:nvSpPr>
          <p:cNvPr id="233" name="Rettangolo 101"/>
          <p:cNvSpPr/>
          <p:nvPr/>
        </p:nvSpPr>
        <p:spPr>
          <a:xfrm>
            <a:off x="1666429" y="3687057"/>
            <a:ext cx="1230084" cy="5071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Rettangolo 12"/>
          <p:cNvSpPr/>
          <p:nvPr/>
        </p:nvSpPr>
        <p:spPr>
          <a:xfrm>
            <a:off x="1702170" y="2616020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28,6%</a:t>
            </a:r>
          </a:p>
        </p:txBody>
      </p:sp>
      <p:sp>
        <p:nvSpPr>
          <p:cNvPr id="235" name="Rettangolo 19"/>
          <p:cNvSpPr/>
          <p:nvPr/>
        </p:nvSpPr>
        <p:spPr>
          <a:xfrm>
            <a:off x="2408640" y="2616020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236" name="Rettangolo 23"/>
          <p:cNvSpPr/>
          <p:nvPr/>
        </p:nvSpPr>
        <p:spPr>
          <a:xfrm>
            <a:off x="3115110" y="2616020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14,8%</a:t>
            </a:r>
          </a:p>
        </p:txBody>
      </p:sp>
      <p:sp>
        <p:nvSpPr>
          <p:cNvPr id="237" name="Rettangolo 27"/>
          <p:cNvSpPr/>
          <p:nvPr/>
        </p:nvSpPr>
        <p:spPr>
          <a:xfrm>
            <a:off x="3820382" y="2616020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14,9%</a:t>
            </a:r>
          </a:p>
        </p:txBody>
      </p:sp>
      <p:sp>
        <p:nvSpPr>
          <p:cNvPr id="238" name="Rettangolo 31"/>
          <p:cNvSpPr/>
          <p:nvPr/>
        </p:nvSpPr>
        <p:spPr>
          <a:xfrm>
            <a:off x="4526853" y="2616020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2,9%</a:t>
            </a:r>
          </a:p>
        </p:txBody>
      </p:sp>
      <p:sp>
        <p:nvSpPr>
          <p:cNvPr id="239" name="Rettangolo 35"/>
          <p:cNvSpPr/>
          <p:nvPr/>
        </p:nvSpPr>
        <p:spPr>
          <a:xfrm>
            <a:off x="5232124" y="2616020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15,1%</a:t>
            </a:r>
          </a:p>
        </p:txBody>
      </p:sp>
      <p:sp>
        <p:nvSpPr>
          <p:cNvPr id="240" name="Rettangolo 12"/>
          <p:cNvSpPr/>
          <p:nvPr/>
        </p:nvSpPr>
        <p:spPr>
          <a:xfrm>
            <a:off x="6682552" y="2605381"/>
            <a:ext cx="440162" cy="432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</a:t>
            </a:r>
          </a:p>
        </p:txBody>
      </p:sp>
      <p:sp>
        <p:nvSpPr>
          <p:cNvPr id="241" name="Rettangolo 12"/>
          <p:cNvSpPr/>
          <p:nvPr/>
        </p:nvSpPr>
        <p:spPr>
          <a:xfrm>
            <a:off x="5979402" y="2605382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242" name="Rettangolo 6"/>
          <p:cNvSpPr/>
          <p:nvPr/>
        </p:nvSpPr>
        <p:spPr>
          <a:xfrm>
            <a:off x="825920" y="2651757"/>
            <a:ext cx="765987" cy="3876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 defTabSz="685800"/>
            <a:r>
              <a:rPr lang="es-AR" sz="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Generación Eléctrica</a:t>
            </a:r>
          </a:p>
        </p:txBody>
      </p:sp>
      <p:sp>
        <p:nvSpPr>
          <p:cNvPr id="243" name="Rettangolo 12"/>
          <p:cNvSpPr/>
          <p:nvPr/>
        </p:nvSpPr>
        <p:spPr>
          <a:xfrm>
            <a:off x="1702170" y="2623979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244" name="Rettangolo 19"/>
          <p:cNvSpPr/>
          <p:nvPr/>
        </p:nvSpPr>
        <p:spPr>
          <a:xfrm>
            <a:off x="2408640" y="2616020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0,1%</a:t>
            </a:r>
          </a:p>
        </p:txBody>
      </p:sp>
      <p:sp>
        <p:nvSpPr>
          <p:cNvPr id="245" name="Rettangolo 23"/>
          <p:cNvSpPr/>
          <p:nvPr/>
        </p:nvSpPr>
        <p:spPr>
          <a:xfrm>
            <a:off x="3115110" y="2616020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0,1%</a:t>
            </a:r>
          </a:p>
        </p:txBody>
      </p:sp>
      <p:sp>
        <p:nvSpPr>
          <p:cNvPr id="246" name="Rettangolo 27"/>
          <p:cNvSpPr/>
          <p:nvPr/>
        </p:nvSpPr>
        <p:spPr>
          <a:xfrm>
            <a:off x="3820382" y="2616020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4,3%</a:t>
            </a:r>
          </a:p>
        </p:txBody>
      </p:sp>
      <p:sp>
        <p:nvSpPr>
          <p:cNvPr id="247" name="Rettangolo 31"/>
          <p:cNvSpPr/>
          <p:nvPr/>
        </p:nvSpPr>
        <p:spPr>
          <a:xfrm>
            <a:off x="4526853" y="2616020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248" name="Rettangolo 35"/>
          <p:cNvSpPr/>
          <p:nvPr/>
        </p:nvSpPr>
        <p:spPr>
          <a:xfrm>
            <a:off x="5232124" y="2616020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  <p:sp>
        <p:nvSpPr>
          <p:cNvPr id="249" name="Rettangolo 12"/>
          <p:cNvSpPr/>
          <p:nvPr/>
        </p:nvSpPr>
        <p:spPr>
          <a:xfrm>
            <a:off x="7369994" y="2605379"/>
            <a:ext cx="440162" cy="432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0,2%</a:t>
            </a:r>
          </a:p>
        </p:txBody>
      </p:sp>
      <p:sp>
        <p:nvSpPr>
          <p:cNvPr id="250" name="Rettangolo 12"/>
          <p:cNvSpPr/>
          <p:nvPr/>
        </p:nvSpPr>
        <p:spPr>
          <a:xfrm>
            <a:off x="6682552" y="2605381"/>
            <a:ext cx="440162" cy="432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268" name="Rettangolo 12"/>
          <p:cNvSpPr/>
          <p:nvPr/>
        </p:nvSpPr>
        <p:spPr>
          <a:xfrm>
            <a:off x="8072535" y="2634920"/>
            <a:ext cx="611956" cy="3869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endParaRPr lang="en-US" sz="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Rettangolo 91"/>
          <p:cNvSpPr/>
          <p:nvPr/>
        </p:nvSpPr>
        <p:spPr>
          <a:xfrm>
            <a:off x="8395372" y="2763573"/>
            <a:ext cx="285533" cy="258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 defTabSz="685800"/>
            <a:r>
              <a:rPr lang="en-US" sz="5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US" sz="788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CasellaDiTesto 92"/>
          <p:cNvSpPr txBox="1"/>
          <p:nvPr/>
        </p:nvSpPr>
        <p:spPr>
          <a:xfrm>
            <a:off x="8090560" y="2649563"/>
            <a:ext cx="33374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8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11,7%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450369" y="1187414"/>
            <a:ext cx="37075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900" b="1" spc="-8" dirty="0">
                <a:solidFill>
                  <a:srgbClr val="52555A"/>
                </a:solidFill>
                <a:latin typeface="Verdana"/>
                <a:cs typeface="Verdana"/>
              </a:rPr>
              <a:t>Emisiones de CO2 por sector – año 2014 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(%, MtCO2 </a:t>
            </a:r>
            <a:r>
              <a:rPr lang="es-ES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</p:txBody>
      </p:sp>
      <p:cxnSp>
        <p:nvCxnSpPr>
          <p:cNvPr id="145" name="Conector recto 14">
            <a:extLst>
              <a:ext uri="{FF2B5EF4-FFF2-40B4-BE49-F238E27FC236}">
                <a16:creationId xmlns:a16="http://schemas.microsoft.com/office/drawing/2014/main" id="{58C2F54B-2713-4BCF-AF31-0160548EF3A7}"/>
              </a:ext>
            </a:extLst>
          </p:cNvPr>
          <p:cNvCxnSpPr/>
          <p:nvPr/>
        </p:nvCxnSpPr>
        <p:spPr>
          <a:xfrm>
            <a:off x="586279" y="2548603"/>
            <a:ext cx="0" cy="702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cto 14">
            <a:extLst>
              <a:ext uri="{FF2B5EF4-FFF2-40B4-BE49-F238E27FC236}">
                <a16:creationId xmlns:a16="http://schemas.microsoft.com/office/drawing/2014/main" id="{58C2F54B-2713-4BCF-AF31-0160548EF3A7}"/>
              </a:ext>
            </a:extLst>
          </p:cNvPr>
          <p:cNvCxnSpPr/>
          <p:nvPr/>
        </p:nvCxnSpPr>
        <p:spPr>
          <a:xfrm>
            <a:off x="586279" y="2845603"/>
            <a:ext cx="216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14">
            <a:extLst>
              <a:ext uri="{FF2B5EF4-FFF2-40B4-BE49-F238E27FC236}">
                <a16:creationId xmlns:a16="http://schemas.microsoft.com/office/drawing/2014/main" id="{58C2F54B-2713-4BCF-AF31-0160548EF3A7}"/>
              </a:ext>
            </a:extLst>
          </p:cNvPr>
          <p:cNvCxnSpPr/>
          <p:nvPr/>
        </p:nvCxnSpPr>
        <p:spPr>
          <a:xfrm flipV="1">
            <a:off x="586279" y="3244628"/>
            <a:ext cx="216000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ttangolo 12"/>
          <p:cNvSpPr/>
          <p:nvPr/>
        </p:nvSpPr>
        <p:spPr>
          <a:xfrm>
            <a:off x="1715968" y="3101426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28,6%</a:t>
            </a:r>
          </a:p>
        </p:txBody>
      </p:sp>
      <p:sp>
        <p:nvSpPr>
          <p:cNvPr id="149" name="Rettangolo 19"/>
          <p:cNvSpPr/>
          <p:nvPr/>
        </p:nvSpPr>
        <p:spPr>
          <a:xfrm>
            <a:off x="2422438" y="3101426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150" name="Rettangolo 23"/>
          <p:cNvSpPr/>
          <p:nvPr/>
        </p:nvSpPr>
        <p:spPr>
          <a:xfrm>
            <a:off x="3128908" y="3101426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14,8%</a:t>
            </a:r>
          </a:p>
        </p:txBody>
      </p:sp>
      <p:sp>
        <p:nvSpPr>
          <p:cNvPr id="151" name="Rettangolo 27"/>
          <p:cNvSpPr/>
          <p:nvPr/>
        </p:nvSpPr>
        <p:spPr>
          <a:xfrm>
            <a:off x="3834180" y="3101426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14,9%</a:t>
            </a:r>
          </a:p>
        </p:txBody>
      </p:sp>
      <p:sp>
        <p:nvSpPr>
          <p:cNvPr id="152" name="Rettangolo 31"/>
          <p:cNvSpPr/>
          <p:nvPr/>
        </p:nvSpPr>
        <p:spPr>
          <a:xfrm>
            <a:off x="4540651" y="3101426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2,9%</a:t>
            </a:r>
          </a:p>
        </p:txBody>
      </p:sp>
      <p:sp>
        <p:nvSpPr>
          <p:cNvPr id="153" name="Rettangolo 35"/>
          <p:cNvSpPr/>
          <p:nvPr/>
        </p:nvSpPr>
        <p:spPr>
          <a:xfrm>
            <a:off x="5245922" y="3101426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15,1%</a:t>
            </a:r>
          </a:p>
        </p:txBody>
      </p:sp>
      <p:sp>
        <p:nvSpPr>
          <p:cNvPr id="154" name="Rettangolo 12"/>
          <p:cNvSpPr/>
          <p:nvPr/>
        </p:nvSpPr>
        <p:spPr>
          <a:xfrm>
            <a:off x="6696349" y="3090786"/>
            <a:ext cx="440162" cy="432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</a:t>
            </a:r>
          </a:p>
        </p:txBody>
      </p:sp>
      <p:sp>
        <p:nvSpPr>
          <p:cNvPr id="155" name="Rettangolo 12"/>
          <p:cNvSpPr/>
          <p:nvPr/>
        </p:nvSpPr>
        <p:spPr>
          <a:xfrm>
            <a:off x="5993200" y="3090787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</p:txBody>
      </p:sp>
      <p:sp>
        <p:nvSpPr>
          <p:cNvPr id="156" name="Rettangolo 6"/>
          <p:cNvSpPr/>
          <p:nvPr/>
        </p:nvSpPr>
        <p:spPr>
          <a:xfrm>
            <a:off x="825920" y="3093924"/>
            <a:ext cx="765987" cy="3876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 defTabSz="685800"/>
            <a:r>
              <a:rPr lang="es-AR" sz="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Combustibles (*)</a:t>
            </a:r>
          </a:p>
        </p:txBody>
      </p:sp>
      <p:sp>
        <p:nvSpPr>
          <p:cNvPr id="157" name="Rettangolo 12"/>
          <p:cNvSpPr/>
          <p:nvPr/>
        </p:nvSpPr>
        <p:spPr>
          <a:xfrm>
            <a:off x="1715968" y="3109385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58" name="Rettangolo 19"/>
          <p:cNvSpPr/>
          <p:nvPr/>
        </p:nvSpPr>
        <p:spPr>
          <a:xfrm>
            <a:off x="2422438" y="3101426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3,4%</a:t>
            </a:r>
          </a:p>
        </p:txBody>
      </p:sp>
      <p:sp>
        <p:nvSpPr>
          <p:cNvPr id="159" name="Rettangolo 23"/>
          <p:cNvSpPr/>
          <p:nvPr/>
        </p:nvSpPr>
        <p:spPr>
          <a:xfrm>
            <a:off x="3128908" y="3101426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14,7%</a:t>
            </a:r>
          </a:p>
        </p:txBody>
      </p:sp>
      <p:sp>
        <p:nvSpPr>
          <p:cNvPr id="160" name="Rettangolo 27"/>
          <p:cNvSpPr/>
          <p:nvPr/>
        </p:nvSpPr>
        <p:spPr>
          <a:xfrm>
            <a:off x="3834180" y="3101426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7,7%</a:t>
            </a:r>
          </a:p>
        </p:txBody>
      </p:sp>
      <p:sp>
        <p:nvSpPr>
          <p:cNvPr id="161" name="Rettangolo 31"/>
          <p:cNvSpPr/>
          <p:nvPr/>
        </p:nvSpPr>
        <p:spPr>
          <a:xfrm>
            <a:off x="4540651" y="3101426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0,9%</a:t>
            </a:r>
          </a:p>
        </p:txBody>
      </p:sp>
      <p:sp>
        <p:nvSpPr>
          <p:cNvPr id="162" name="Rettangolo 35"/>
          <p:cNvSpPr/>
          <p:nvPr/>
        </p:nvSpPr>
        <p:spPr>
          <a:xfrm>
            <a:off x="5245922" y="3101426"/>
            <a:ext cx="440162" cy="432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5,6%</a:t>
            </a:r>
          </a:p>
        </p:txBody>
      </p:sp>
      <p:sp>
        <p:nvSpPr>
          <p:cNvPr id="163" name="Rettangolo 12"/>
          <p:cNvSpPr/>
          <p:nvPr/>
        </p:nvSpPr>
        <p:spPr>
          <a:xfrm>
            <a:off x="7383792" y="3090784"/>
            <a:ext cx="440162" cy="432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64" name="Rettangolo 12"/>
          <p:cNvSpPr/>
          <p:nvPr/>
        </p:nvSpPr>
        <p:spPr>
          <a:xfrm>
            <a:off x="6696349" y="3090786"/>
            <a:ext cx="440162" cy="432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</a:t>
            </a:r>
          </a:p>
        </p:txBody>
      </p:sp>
      <p:sp>
        <p:nvSpPr>
          <p:cNvPr id="165" name="Rettangolo 12"/>
          <p:cNvSpPr/>
          <p:nvPr/>
        </p:nvSpPr>
        <p:spPr>
          <a:xfrm>
            <a:off x="8086333" y="3129102"/>
            <a:ext cx="618078" cy="3869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4000" tIns="27000" rIns="54000" bIns="27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endParaRPr lang="en-US" sz="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ettangolo 91"/>
          <p:cNvSpPr/>
          <p:nvPr/>
        </p:nvSpPr>
        <p:spPr>
          <a:xfrm>
            <a:off x="8415292" y="3257755"/>
            <a:ext cx="285533" cy="258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 defTabSz="685800"/>
            <a:r>
              <a:rPr lang="en-US" sz="5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788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CasellaDiTesto 92"/>
          <p:cNvSpPr txBox="1"/>
          <p:nvPr/>
        </p:nvSpPr>
        <p:spPr>
          <a:xfrm>
            <a:off x="8104357" y="3146097"/>
            <a:ext cx="333743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8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40,8%</a:t>
            </a:r>
          </a:p>
        </p:txBody>
      </p:sp>
    </p:spTree>
    <p:extLst>
      <p:ext uri="{BB962C8B-B14F-4D97-AF65-F5344CB8AC3E}">
        <p14:creationId xmlns:p14="http://schemas.microsoft.com/office/powerpoint/2010/main" val="121863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724" y="1677823"/>
            <a:ext cx="50779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spc="300" dirty="0">
                <a:solidFill>
                  <a:srgbClr val="FFFFFF"/>
                </a:solidFill>
                <a:latin typeface="Calibri BOLD"/>
                <a:cs typeface="Calibri BOLD"/>
              </a:rPr>
              <a:t>GRACIAS!</a:t>
            </a:r>
          </a:p>
        </p:txBody>
      </p:sp>
      <p:pic>
        <p:nvPicPr>
          <p:cNvPr id="11" name="Picture 10" descr="LOGO FONDO COLOR SI2019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37" y="2042848"/>
            <a:ext cx="1898142" cy="9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7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37" y="1215017"/>
            <a:ext cx="43834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spc="300" dirty="0">
                <a:solidFill>
                  <a:srgbClr val="FF6600"/>
                </a:solidFill>
              </a:rPr>
              <a:t>Hojas de </a:t>
            </a:r>
            <a:r>
              <a:rPr lang="en-US" sz="3700" b="1" spc="300" dirty="0" err="1">
                <a:solidFill>
                  <a:srgbClr val="FF6600"/>
                </a:solidFill>
              </a:rPr>
              <a:t>ruta</a:t>
            </a:r>
            <a:r>
              <a:rPr lang="en-US" sz="3700" b="1" spc="300" dirty="0">
                <a:solidFill>
                  <a:srgbClr val="FF6600"/>
                </a:solidFill>
              </a:rPr>
              <a:t> de </a:t>
            </a:r>
          </a:p>
          <a:p>
            <a:r>
              <a:rPr lang="en-US" sz="3700" b="1" spc="300" dirty="0" err="1">
                <a:solidFill>
                  <a:srgbClr val="FF6600"/>
                </a:solidFill>
              </a:rPr>
              <a:t>Transición</a:t>
            </a:r>
            <a:r>
              <a:rPr lang="en-US" sz="3700" b="1" spc="300" dirty="0">
                <a:solidFill>
                  <a:srgbClr val="FF6600"/>
                </a:solidFill>
              </a:rPr>
              <a:t> </a:t>
            </a:r>
            <a:r>
              <a:rPr lang="en-US" sz="3700" b="1" spc="300" dirty="0" err="1">
                <a:solidFill>
                  <a:srgbClr val="FF6600"/>
                </a:solidFill>
              </a:rPr>
              <a:t>Energética</a:t>
            </a:r>
            <a:endParaRPr lang="en-US" sz="3700" b="1" spc="300" dirty="0">
              <a:solidFill>
                <a:srgbClr val="FF6600"/>
              </a:solidFill>
            </a:endParaRPr>
          </a:p>
          <a:p>
            <a:r>
              <a:rPr lang="en-US" sz="3700" b="1" spc="300" dirty="0" err="1">
                <a:solidFill>
                  <a:srgbClr val="FF6600"/>
                </a:solidFill>
              </a:rPr>
              <a:t>En</a:t>
            </a:r>
            <a:r>
              <a:rPr lang="en-US" sz="3700" b="1" spc="300" dirty="0">
                <a:solidFill>
                  <a:srgbClr val="FF6600"/>
                </a:solidFill>
              </a:rPr>
              <a:t> </a:t>
            </a:r>
            <a:r>
              <a:rPr lang="en-US" sz="3700" b="1" spc="300" dirty="0" err="1">
                <a:solidFill>
                  <a:srgbClr val="FF6600"/>
                </a:solidFill>
              </a:rPr>
              <a:t>Argentiina</a:t>
            </a:r>
            <a:endParaRPr lang="en-US" sz="3700" b="1" spc="3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214" y="3664180"/>
            <a:ext cx="3032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Resultados</a:t>
            </a:r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Finales</a:t>
            </a:r>
          </a:p>
        </p:txBody>
      </p:sp>
      <p:pic>
        <p:nvPicPr>
          <p:cNvPr id="15" name="Picture 14" descr="architecture-building-ceiling-1666667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6"/>
          <a:stretch/>
        </p:blipFill>
        <p:spPr>
          <a:xfrm>
            <a:off x="4948696" y="1432908"/>
            <a:ext cx="4071386" cy="3331981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F8E0240-EF4A-402D-841B-DF7E667C3272}"/>
              </a:ext>
            </a:extLst>
          </p:cNvPr>
          <p:cNvGrpSpPr/>
          <p:nvPr/>
        </p:nvGrpSpPr>
        <p:grpSpPr>
          <a:xfrm>
            <a:off x="298792" y="4387574"/>
            <a:ext cx="1997965" cy="374903"/>
            <a:chOff x="475487" y="457200"/>
            <a:chExt cx="1997965" cy="374903"/>
          </a:xfrm>
        </p:grpSpPr>
        <p:sp>
          <p:nvSpPr>
            <p:cNvPr id="12" name="bk object 16">
              <a:extLst>
                <a:ext uri="{FF2B5EF4-FFF2-40B4-BE49-F238E27FC236}">
                  <a16:creationId xmlns:a16="http://schemas.microsoft.com/office/drawing/2014/main" id="{2A7A1DF2-C43D-4AC2-B4A6-07B621D53AF6}"/>
                </a:ext>
              </a:extLst>
            </p:cNvPr>
            <p:cNvSpPr/>
            <p:nvPr/>
          </p:nvSpPr>
          <p:spPr>
            <a:xfrm>
              <a:off x="2366772" y="725423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80">
                  <a:moveTo>
                    <a:pt x="53339" y="0"/>
                  </a:moveTo>
                  <a:lnTo>
                    <a:pt x="32575" y="4191"/>
                  </a:lnTo>
                  <a:lnTo>
                    <a:pt x="15621" y="15621"/>
                  </a:lnTo>
                  <a:lnTo>
                    <a:pt x="4191" y="32575"/>
                  </a:lnTo>
                  <a:lnTo>
                    <a:pt x="0" y="53339"/>
                  </a:lnTo>
                  <a:lnTo>
                    <a:pt x="4190" y="74104"/>
                  </a:lnTo>
                  <a:lnTo>
                    <a:pt x="15620" y="91059"/>
                  </a:lnTo>
                  <a:lnTo>
                    <a:pt x="32575" y="102488"/>
                  </a:lnTo>
                  <a:lnTo>
                    <a:pt x="53339" y="106679"/>
                  </a:lnTo>
                  <a:lnTo>
                    <a:pt x="74104" y="102488"/>
                  </a:lnTo>
                  <a:lnTo>
                    <a:pt x="91058" y="91058"/>
                  </a:lnTo>
                  <a:lnTo>
                    <a:pt x="102488" y="74104"/>
                  </a:lnTo>
                  <a:lnTo>
                    <a:pt x="106679" y="53339"/>
                  </a:lnTo>
                  <a:lnTo>
                    <a:pt x="102488" y="32575"/>
                  </a:lnTo>
                  <a:lnTo>
                    <a:pt x="91058" y="15620"/>
                  </a:lnTo>
                  <a:lnTo>
                    <a:pt x="74104" y="4190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17">
              <a:extLst>
                <a:ext uri="{FF2B5EF4-FFF2-40B4-BE49-F238E27FC236}">
                  <a16:creationId xmlns:a16="http://schemas.microsoft.com/office/drawing/2014/main" id="{6939DB64-6AA1-414B-B0A1-547B65C4C186}"/>
                </a:ext>
              </a:extLst>
            </p:cNvPr>
            <p:cNvSpPr/>
            <p:nvPr/>
          </p:nvSpPr>
          <p:spPr>
            <a:xfrm>
              <a:off x="475487" y="458723"/>
              <a:ext cx="303530" cy="367665"/>
            </a:xfrm>
            <a:custGeom>
              <a:avLst/>
              <a:gdLst/>
              <a:ahLst/>
              <a:cxnLst/>
              <a:rect l="l" t="t" r="r" b="b"/>
              <a:pathLst>
                <a:path w="303530" h="367665">
                  <a:moveTo>
                    <a:pt x="12363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115176" y="367284"/>
                  </a:lnTo>
                  <a:lnTo>
                    <a:pt x="157167" y="364130"/>
                  </a:lnTo>
                  <a:lnTo>
                    <a:pt x="194302" y="354726"/>
                  </a:lnTo>
                  <a:lnTo>
                    <a:pt x="253606" y="317500"/>
                  </a:lnTo>
                  <a:lnTo>
                    <a:pt x="277275" y="285750"/>
                  </a:lnTo>
                  <a:lnTo>
                    <a:pt x="96164" y="285750"/>
                  </a:lnTo>
                  <a:lnTo>
                    <a:pt x="96164" y="80390"/>
                  </a:lnTo>
                  <a:lnTo>
                    <a:pt x="281550" y="80390"/>
                  </a:lnTo>
                  <a:lnTo>
                    <a:pt x="276974" y="70895"/>
                  </a:lnTo>
                  <a:lnTo>
                    <a:pt x="256781" y="45465"/>
                  </a:lnTo>
                  <a:lnTo>
                    <a:pt x="230628" y="25878"/>
                  </a:lnTo>
                  <a:lnTo>
                    <a:pt x="199718" y="11636"/>
                  </a:lnTo>
                  <a:lnTo>
                    <a:pt x="164053" y="2942"/>
                  </a:lnTo>
                  <a:lnTo>
                    <a:pt x="123634" y="0"/>
                  </a:lnTo>
                  <a:close/>
                </a:path>
                <a:path w="303530" h="367665">
                  <a:moveTo>
                    <a:pt x="281550" y="80390"/>
                  </a:moveTo>
                  <a:lnTo>
                    <a:pt x="124688" y="80390"/>
                  </a:lnTo>
                  <a:lnTo>
                    <a:pt x="143147" y="81968"/>
                  </a:lnTo>
                  <a:lnTo>
                    <a:pt x="159032" y="86629"/>
                  </a:lnTo>
                  <a:lnTo>
                    <a:pt x="192188" y="118451"/>
                  </a:lnTo>
                  <a:lnTo>
                    <a:pt x="201694" y="156138"/>
                  </a:lnTo>
                  <a:lnTo>
                    <a:pt x="202882" y="179959"/>
                  </a:lnTo>
                  <a:lnTo>
                    <a:pt x="201677" y="205148"/>
                  </a:lnTo>
                  <a:lnTo>
                    <a:pt x="191743" y="244859"/>
                  </a:lnTo>
                  <a:lnTo>
                    <a:pt x="156000" y="279304"/>
                  </a:lnTo>
                  <a:lnTo>
                    <a:pt x="117297" y="285750"/>
                  </a:lnTo>
                  <a:lnTo>
                    <a:pt x="277275" y="285750"/>
                  </a:lnTo>
                  <a:lnTo>
                    <a:pt x="290728" y="257333"/>
                  </a:lnTo>
                  <a:lnTo>
                    <a:pt x="300122" y="219130"/>
                  </a:lnTo>
                  <a:lnTo>
                    <a:pt x="303276" y="175640"/>
                  </a:lnTo>
                  <a:lnTo>
                    <a:pt x="300320" y="135995"/>
                  </a:lnTo>
                  <a:lnTo>
                    <a:pt x="291520" y="101076"/>
                  </a:lnTo>
                  <a:lnTo>
                    <a:pt x="281550" y="80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k object 18">
              <a:extLst>
                <a:ext uri="{FF2B5EF4-FFF2-40B4-BE49-F238E27FC236}">
                  <a16:creationId xmlns:a16="http://schemas.microsoft.com/office/drawing/2014/main" id="{613140B7-FF40-47E8-8CA4-5BE55EB30799}"/>
                </a:ext>
              </a:extLst>
            </p:cNvPr>
            <p:cNvSpPr/>
            <p:nvPr/>
          </p:nvSpPr>
          <p:spPr>
            <a:xfrm>
              <a:off x="1098803" y="457200"/>
              <a:ext cx="91440" cy="368935"/>
            </a:xfrm>
            <a:custGeom>
              <a:avLst/>
              <a:gdLst/>
              <a:ahLst/>
              <a:cxnLst/>
              <a:rect l="l" t="t" r="r" b="b"/>
              <a:pathLst>
                <a:path w="91440" h="368934">
                  <a:moveTo>
                    <a:pt x="0" y="368808"/>
                  </a:moveTo>
                  <a:lnTo>
                    <a:pt x="91440" y="368808"/>
                  </a:lnTo>
                  <a:lnTo>
                    <a:pt x="9144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k object 19">
              <a:extLst>
                <a:ext uri="{FF2B5EF4-FFF2-40B4-BE49-F238E27FC236}">
                  <a16:creationId xmlns:a16="http://schemas.microsoft.com/office/drawing/2014/main" id="{F6E69628-0350-43C5-B6C4-C2DD393697D0}"/>
                </a:ext>
              </a:extLst>
            </p:cNvPr>
            <p:cNvSpPr/>
            <p:nvPr/>
          </p:nvSpPr>
          <p:spPr>
            <a:xfrm>
              <a:off x="1228344" y="548640"/>
              <a:ext cx="265430" cy="280670"/>
            </a:xfrm>
            <a:custGeom>
              <a:avLst/>
              <a:gdLst/>
              <a:ahLst/>
              <a:cxnLst/>
              <a:rect l="l" t="t" r="r" b="b"/>
              <a:pathLst>
                <a:path w="265430" h="280669">
                  <a:moveTo>
                    <a:pt x="133603" y="0"/>
                  </a:moveTo>
                  <a:lnTo>
                    <a:pt x="76714" y="9302"/>
                  </a:lnTo>
                  <a:lnTo>
                    <a:pt x="34721" y="36702"/>
                  </a:lnTo>
                  <a:lnTo>
                    <a:pt x="8678" y="80772"/>
                  </a:lnTo>
                  <a:lnTo>
                    <a:pt x="0" y="139700"/>
                  </a:lnTo>
                  <a:lnTo>
                    <a:pt x="2186" y="170402"/>
                  </a:lnTo>
                  <a:lnTo>
                    <a:pt x="19973" y="221942"/>
                  </a:lnTo>
                  <a:lnTo>
                    <a:pt x="54885" y="259145"/>
                  </a:lnTo>
                  <a:lnTo>
                    <a:pt x="102982" y="278056"/>
                  </a:lnTo>
                  <a:lnTo>
                    <a:pt x="131572" y="280415"/>
                  </a:lnTo>
                  <a:lnTo>
                    <a:pt x="161335" y="278217"/>
                  </a:lnTo>
                  <a:lnTo>
                    <a:pt x="210242" y="260056"/>
                  </a:lnTo>
                  <a:lnTo>
                    <a:pt x="245191" y="222996"/>
                  </a:lnTo>
                  <a:lnTo>
                    <a:pt x="250686" y="211074"/>
                  </a:lnTo>
                  <a:lnTo>
                    <a:pt x="132587" y="211074"/>
                  </a:lnTo>
                  <a:lnTo>
                    <a:pt x="122485" y="209921"/>
                  </a:lnTo>
                  <a:lnTo>
                    <a:pt x="94964" y="170400"/>
                  </a:lnTo>
                  <a:lnTo>
                    <a:pt x="92583" y="139700"/>
                  </a:lnTo>
                  <a:lnTo>
                    <a:pt x="93178" y="123358"/>
                  </a:lnTo>
                  <a:lnTo>
                    <a:pt x="107424" y="79468"/>
                  </a:lnTo>
                  <a:lnTo>
                    <a:pt x="132587" y="69342"/>
                  </a:lnTo>
                  <a:lnTo>
                    <a:pt x="249754" y="69342"/>
                  </a:lnTo>
                  <a:lnTo>
                    <a:pt x="248284" y="66167"/>
                  </a:lnTo>
                  <a:lnTo>
                    <a:pt x="216227" y="26251"/>
                  </a:lnTo>
                  <a:lnTo>
                    <a:pt x="169783" y="4048"/>
                  </a:lnTo>
                  <a:lnTo>
                    <a:pt x="152140" y="994"/>
                  </a:lnTo>
                  <a:lnTo>
                    <a:pt x="133603" y="0"/>
                  </a:lnTo>
                  <a:close/>
                </a:path>
                <a:path w="265430" h="280669">
                  <a:moveTo>
                    <a:pt x="249754" y="69342"/>
                  </a:moveTo>
                  <a:lnTo>
                    <a:pt x="132587" y="69342"/>
                  </a:lnTo>
                  <a:lnTo>
                    <a:pt x="142261" y="70494"/>
                  </a:lnTo>
                  <a:lnTo>
                    <a:pt x="150637" y="73898"/>
                  </a:lnTo>
                  <a:lnTo>
                    <a:pt x="169322" y="109077"/>
                  </a:lnTo>
                  <a:lnTo>
                    <a:pt x="171577" y="139700"/>
                  </a:lnTo>
                  <a:lnTo>
                    <a:pt x="170997" y="156039"/>
                  </a:lnTo>
                  <a:lnTo>
                    <a:pt x="157751" y="200947"/>
                  </a:lnTo>
                  <a:lnTo>
                    <a:pt x="132587" y="211074"/>
                  </a:lnTo>
                  <a:lnTo>
                    <a:pt x="250686" y="211074"/>
                  </a:lnTo>
                  <a:lnTo>
                    <a:pt x="256365" y="198754"/>
                  </a:lnTo>
                  <a:lnTo>
                    <a:pt x="262991" y="170989"/>
                  </a:lnTo>
                  <a:lnTo>
                    <a:pt x="265175" y="139700"/>
                  </a:lnTo>
                  <a:lnTo>
                    <a:pt x="264179" y="119209"/>
                  </a:lnTo>
                  <a:lnTo>
                    <a:pt x="261112" y="100171"/>
                  </a:lnTo>
                  <a:lnTo>
                    <a:pt x="255853" y="82514"/>
                  </a:lnTo>
                  <a:lnTo>
                    <a:pt x="249754" y="693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k object 20">
              <a:extLst>
                <a:ext uri="{FF2B5EF4-FFF2-40B4-BE49-F238E27FC236}">
                  <a16:creationId xmlns:a16="http://schemas.microsoft.com/office/drawing/2014/main" id="{3440DF98-43BF-44B8-B8C2-6314E9E7433D}"/>
                </a:ext>
              </a:extLst>
            </p:cNvPr>
            <p:cNvSpPr/>
            <p:nvPr/>
          </p:nvSpPr>
          <p:spPr>
            <a:xfrm>
              <a:off x="1530096" y="551687"/>
              <a:ext cx="91440" cy="274320"/>
            </a:xfrm>
            <a:custGeom>
              <a:avLst/>
              <a:gdLst/>
              <a:ahLst/>
              <a:cxnLst/>
              <a:rect l="l" t="t" r="r" b="b"/>
              <a:pathLst>
                <a:path w="91440" h="274319">
                  <a:moveTo>
                    <a:pt x="0" y="274320"/>
                  </a:moveTo>
                  <a:lnTo>
                    <a:pt x="91440" y="274320"/>
                  </a:lnTo>
                  <a:lnTo>
                    <a:pt x="91440" y="0"/>
                  </a:lnTo>
                  <a:lnTo>
                    <a:pt x="0" y="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k object 21">
              <a:extLst>
                <a:ext uri="{FF2B5EF4-FFF2-40B4-BE49-F238E27FC236}">
                  <a16:creationId xmlns:a16="http://schemas.microsoft.com/office/drawing/2014/main" id="{063B158E-16FE-4B3F-88DC-C0A173F70886}"/>
                </a:ext>
              </a:extLst>
            </p:cNvPr>
            <p:cNvSpPr/>
            <p:nvPr/>
          </p:nvSpPr>
          <p:spPr>
            <a:xfrm>
              <a:off x="1530096" y="457200"/>
              <a:ext cx="91440" cy="62865"/>
            </a:xfrm>
            <a:custGeom>
              <a:avLst/>
              <a:gdLst/>
              <a:ahLst/>
              <a:cxnLst/>
              <a:rect l="l" t="t" r="r" b="b"/>
              <a:pathLst>
                <a:path w="91440" h="62865">
                  <a:moveTo>
                    <a:pt x="0" y="62484"/>
                  </a:moveTo>
                  <a:lnTo>
                    <a:pt x="91440" y="62484"/>
                  </a:lnTo>
                  <a:lnTo>
                    <a:pt x="91440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k object 22">
              <a:extLst>
                <a:ext uri="{FF2B5EF4-FFF2-40B4-BE49-F238E27FC236}">
                  <a16:creationId xmlns:a16="http://schemas.microsoft.com/office/drawing/2014/main" id="{D0AF355B-8CAA-4E75-8DAD-3122DBF0315A}"/>
                </a:ext>
              </a:extLst>
            </p:cNvPr>
            <p:cNvSpPr/>
            <p:nvPr/>
          </p:nvSpPr>
          <p:spPr>
            <a:xfrm>
              <a:off x="1658111" y="464819"/>
              <a:ext cx="195580" cy="364490"/>
            </a:xfrm>
            <a:custGeom>
              <a:avLst/>
              <a:gdLst/>
              <a:ahLst/>
              <a:cxnLst/>
              <a:rect l="l" t="t" r="r" b="b"/>
              <a:pathLst>
                <a:path w="195580" h="364490">
                  <a:moveTo>
                    <a:pt x="125094" y="156717"/>
                  </a:moveTo>
                  <a:lnTo>
                    <a:pt x="31750" y="156717"/>
                  </a:lnTo>
                  <a:lnTo>
                    <a:pt x="31750" y="270001"/>
                  </a:lnTo>
                  <a:lnTo>
                    <a:pt x="37211" y="311832"/>
                  </a:lnTo>
                  <a:lnTo>
                    <a:pt x="64914" y="351323"/>
                  </a:lnTo>
                  <a:lnTo>
                    <a:pt x="119761" y="364235"/>
                  </a:lnTo>
                  <a:lnTo>
                    <a:pt x="130679" y="364043"/>
                  </a:lnTo>
                  <a:lnTo>
                    <a:pt x="176656" y="356409"/>
                  </a:lnTo>
                  <a:lnTo>
                    <a:pt x="195071" y="349376"/>
                  </a:lnTo>
                  <a:lnTo>
                    <a:pt x="195071" y="290067"/>
                  </a:lnTo>
                  <a:lnTo>
                    <a:pt x="150494" y="290067"/>
                  </a:lnTo>
                  <a:lnTo>
                    <a:pt x="139400" y="288476"/>
                  </a:lnTo>
                  <a:lnTo>
                    <a:pt x="131460" y="283622"/>
                  </a:lnTo>
                  <a:lnTo>
                    <a:pt x="126688" y="275387"/>
                  </a:lnTo>
                  <a:lnTo>
                    <a:pt x="125094" y="263651"/>
                  </a:lnTo>
                  <a:lnTo>
                    <a:pt x="125094" y="156717"/>
                  </a:lnTo>
                  <a:close/>
                </a:path>
                <a:path w="195580" h="364490">
                  <a:moveTo>
                    <a:pt x="195071" y="280542"/>
                  </a:moveTo>
                  <a:lnTo>
                    <a:pt x="182141" y="284710"/>
                  </a:lnTo>
                  <a:lnTo>
                    <a:pt x="170402" y="287686"/>
                  </a:lnTo>
                  <a:lnTo>
                    <a:pt x="159853" y="289472"/>
                  </a:lnTo>
                  <a:lnTo>
                    <a:pt x="150494" y="290067"/>
                  </a:lnTo>
                  <a:lnTo>
                    <a:pt x="195071" y="290067"/>
                  </a:lnTo>
                  <a:lnTo>
                    <a:pt x="195071" y="280542"/>
                  </a:lnTo>
                  <a:close/>
                </a:path>
                <a:path w="195580" h="364490">
                  <a:moveTo>
                    <a:pt x="184531" y="85725"/>
                  </a:moveTo>
                  <a:lnTo>
                    <a:pt x="0" y="85725"/>
                  </a:lnTo>
                  <a:lnTo>
                    <a:pt x="0" y="156717"/>
                  </a:lnTo>
                  <a:lnTo>
                    <a:pt x="184531" y="156717"/>
                  </a:lnTo>
                  <a:lnTo>
                    <a:pt x="184531" y="85725"/>
                  </a:lnTo>
                  <a:close/>
                </a:path>
                <a:path w="195580" h="364490">
                  <a:moveTo>
                    <a:pt x="125094" y="0"/>
                  </a:moveTo>
                  <a:lnTo>
                    <a:pt x="31750" y="16890"/>
                  </a:lnTo>
                  <a:lnTo>
                    <a:pt x="31750" y="85725"/>
                  </a:lnTo>
                  <a:lnTo>
                    <a:pt x="125094" y="85725"/>
                  </a:lnTo>
                  <a:lnTo>
                    <a:pt x="1250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bk object 23">
              <a:extLst>
                <a:ext uri="{FF2B5EF4-FFF2-40B4-BE49-F238E27FC236}">
                  <a16:creationId xmlns:a16="http://schemas.microsoft.com/office/drawing/2014/main" id="{50D33E8D-BEC0-4DFE-9865-CE07FF8D6110}"/>
                </a:ext>
              </a:extLst>
            </p:cNvPr>
            <p:cNvSpPr/>
            <p:nvPr/>
          </p:nvSpPr>
          <p:spPr>
            <a:xfrm>
              <a:off x="1871472" y="464819"/>
              <a:ext cx="195580" cy="364490"/>
            </a:xfrm>
            <a:custGeom>
              <a:avLst/>
              <a:gdLst/>
              <a:ahLst/>
              <a:cxnLst/>
              <a:rect l="l" t="t" r="r" b="b"/>
              <a:pathLst>
                <a:path w="195580" h="364490">
                  <a:moveTo>
                    <a:pt x="126110" y="156717"/>
                  </a:moveTo>
                  <a:lnTo>
                    <a:pt x="32892" y="156717"/>
                  </a:lnTo>
                  <a:lnTo>
                    <a:pt x="32892" y="270001"/>
                  </a:lnTo>
                  <a:lnTo>
                    <a:pt x="37782" y="311832"/>
                  </a:lnTo>
                  <a:lnTo>
                    <a:pt x="64932" y="351323"/>
                  </a:lnTo>
                  <a:lnTo>
                    <a:pt x="120903" y="364235"/>
                  </a:lnTo>
                  <a:lnTo>
                    <a:pt x="131661" y="364043"/>
                  </a:lnTo>
                  <a:lnTo>
                    <a:pt x="177180" y="356409"/>
                  </a:lnTo>
                  <a:lnTo>
                    <a:pt x="195071" y="349376"/>
                  </a:lnTo>
                  <a:lnTo>
                    <a:pt x="195071" y="290067"/>
                  </a:lnTo>
                  <a:lnTo>
                    <a:pt x="150494" y="290067"/>
                  </a:lnTo>
                  <a:lnTo>
                    <a:pt x="139987" y="288476"/>
                  </a:lnTo>
                  <a:lnTo>
                    <a:pt x="132349" y="283622"/>
                  </a:lnTo>
                  <a:lnTo>
                    <a:pt x="127688" y="275387"/>
                  </a:lnTo>
                  <a:lnTo>
                    <a:pt x="126110" y="263651"/>
                  </a:lnTo>
                  <a:lnTo>
                    <a:pt x="126110" y="156717"/>
                  </a:lnTo>
                  <a:close/>
                </a:path>
                <a:path w="195580" h="364490">
                  <a:moveTo>
                    <a:pt x="195071" y="280542"/>
                  </a:moveTo>
                  <a:lnTo>
                    <a:pt x="182731" y="284710"/>
                  </a:lnTo>
                  <a:lnTo>
                    <a:pt x="171211" y="287686"/>
                  </a:lnTo>
                  <a:lnTo>
                    <a:pt x="160478" y="289472"/>
                  </a:lnTo>
                  <a:lnTo>
                    <a:pt x="150494" y="290067"/>
                  </a:lnTo>
                  <a:lnTo>
                    <a:pt x="195071" y="290067"/>
                  </a:lnTo>
                  <a:lnTo>
                    <a:pt x="195071" y="280542"/>
                  </a:lnTo>
                  <a:close/>
                </a:path>
                <a:path w="195580" h="364490">
                  <a:moveTo>
                    <a:pt x="184530" y="85725"/>
                  </a:moveTo>
                  <a:lnTo>
                    <a:pt x="0" y="85725"/>
                  </a:lnTo>
                  <a:lnTo>
                    <a:pt x="0" y="156717"/>
                  </a:lnTo>
                  <a:lnTo>
                    <a:pt x="184530" y="156717"/>
                  </a:lnTo>
                  <a:lnTo>
                    <a:pt x="184530" y="85725"/>
                  </a:lnTo>
                  <a:close/>
                </a:path>
                <a:path w="195580" h="364490">
                  <a:moveTo>
                    <a:pt x="126110" y="0"/>
                  </a:moveTo>
                  <a:lnTo>
                    <a:pt x="32892" y="15875"/>
                  </a:lnTo>
                  <a:lnTo>
                    <a:pt x="32892" y="85725"/>
                  </a:lnTo>
                  <a:lnTo>
                    <a:pt x="126110" y="85725"/>
                  </a:lnTo>
                  <a:lnTo>
                    <a:pt x="1261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bk object 24">
              <a:extLst>
                <a:ext uri="{FF2B5EF4-FFF2-40B4-BE49-F238E27FC236}">
                  <a16:creationId xmlns:a16="http://schemas.microsoft.com/office/drawing/2014/main" id="{070D0248-7D2F-4090-8760-4B6CDA5C3C24}"/>
                </a:ext>
              </a:extLst>
            </p:cNvPr>
            <p:cNvSpPr/>
            <p:nvPr/>
          </p:nvSpPr>
          <p:spPr>
            <a:xfrm>
              <a:off x="2084832" y="548640"/>
              <a:ext cx="259079" cy="280670"/>
            </a:xfrm>
            <a:custGeom>
              <a:avLst/>
              <a:gdLst/>
              <a:ahLst/>
              <a:cxnLst/>
              <a:rect l="l" t="t" r="r" b="b"/>
              <a:pathLst>
                <a:path w="259080" h="280669">
                  <a:moveTo>
                    <a:pt x="132715" y="0"/>
                  </a:moveTo>
                  <a:lnTo>
                    <a:pt x="76311" y="9302"/>
                  </a:lnTo>
                  <a:lnTo>
                    <a:pt x="35051" y="36702"/>
                  </a:lnTo>
                  <a:lnTo>
                    <a:pt x="8762" y="81406"/>
                  </a:lnTo>
                  <a:lnTo>
                    <a:pt x="0" y="141732"/>
                  </a:lnTo>
                  <a:lnTo>
                    <a:pt x="2367" y="173505"/>
                  </a:lnTo>
                  <a:lnTo>
                    <a:pt x="21056" y="224813"/>
                  </a:lnTo>
                  <a:lnTo>
                    <a:pt x="57910" y="260484"/>
                  </a:lnTo>
                  <a:lnTo>
                    <a:pt x="109737" y="278233"/>
                  </a:lnTo>
                  <a:lnTo>
                    <a:pt x="141224" y="280415"/>
                  </a:lnTo>
                  <a:lnTo>
                    <a:pt x="156714" y="280207"/>
                  </a:lnTo>
                  <a:lnTo>
                    <a:pt x="196469" y="276225"/>
                  </a:lnTo>
                  <a:lnTo>
                    <a:pt x="241045" y="261493"/>
                  </a:lnTo>
                  <a:lnTo>
                    <a:pt x="230493" y="214249"/>
                  </a:lnTo>
                  <a:lnTo>
                    <a:pt x="152907" y="214249"/>
                  </a:lnTo>
                  <a:lnTo>
                    <a:pt x="140154" y="213463"/>
                  </a:lnTo>
                  <a:lnTo>
                    <a:pt x="103473" y="194135"/>
                  </a:lnTo>
                  <a:lnTo>
                    <a:pt x="93472" y="165988"/>
                  </a:lnTo>
                  <a:lnTo>
                    <a:pt x="259080" y="165988"/>
                  </a:lnTo>
                  <a:lnTo>
                    <a:pt x="259080" y="123951"/>
                  </a:lnTo>
                  <a:lnTo>
                    <a:pt x="257881" y="107187"/>
                  </a:lnTo>
                  <a:lnTo>
                    <a:pt x="95504" y="107187"/>
                  </a:lnTo>
                  <a:lnTo>
                    <a:pt x="96936" y="96267"/>
                  </a:lnTo>
                  <a:lnTo>
                    <a:pt x="120919" y="66389"/>
                  </a:lnTo>
                  <a:lnTo>
                    <a:pt x="135890" y="64008"/>
                  </a:lnTo>
                  <a:lnTo>
                    <a:pt x="247586" y="64008"/>
                  </a:lnTo>
                  <a:lnTo>
                    <a:pt x="240702" y="49657"/>
                  </a:lnTo>
                  <a:lnTo>
                    <a:pt x="226187" y="31496"/>
                  </a:lnTo>
                  <a:lnTo>
                    <a:pt x="207831" y="17734"/>
                  </a:lnTo>
                  <a:lnTo>
                    <a:pt x="186213" y="7889"/>
                  </a:lnTo>
                  <a:lnTo>
                    <a:pt x="161214" y="1974"/>
                  </a:lnTo>
                  <a:lnTo>
                    <a:pt x="132715" y="0"/>
                  </a:lnTo>
                  <a:close/>
                </a:path>
                <a:path w="259080" h="280669">
                  <a:moveTo>
                    <a:pt x="227203" y="199517"/>
                  </a:moveTo>
                  <a:lnTo>
                    <a:pt x="186912" y="211570"/>
                  </a:lnTo>
                  <a:lnTo>
                    <a:pt x="152907" y="214249"/>
                  </a:lnTo>
                  <a:lnTo>
                    <a:pt x="230493" y="214249"/>
                  </a:lnTo>
                  <a:lnTo>
                    <a:pt x="227203" y="199517"/>
                  </a:lnTo>
                  <a:close/>
                </a:path>
                <a:path w="259080" h="280669">
                  <a:moveTo>
                    <a:pt x="247586" y="64008"/>
                  </a:moveTo>
                  <a:lnTo>
                    <a:pt x="135890" y="64008"/>
                  </a:lnTo>
                  <a:lnTo>
                    <a:pt x="144250" y="64635"/>
                  </a:lnTo>
                  <a:lnTo>
                    <a:pt x="151812" y="66643"/>
                  </a:lnTo>
                  <a:lnTo>
                    <a:pt x="174486" y="97496"/>
                  </a:lnTo>
                  <a:lnTo>
                    <a:pt x="175260" y="107187"/>
                  </a:lnTo>
                  <a:lnTo>
                    <a:pt x="257881" y="107187"/>
                  </a:lnTo>
                  <a:lnTo>
                    <a:pt x="257065" y="95789"/>
                  </a:lnTo>
                  <a:lnTo>
                    <a:pt x="250967" y="71056"/>
                  </a:lnTo>
                  <a:lnTo>
                    <a:pt x="247586" y="640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bk object 25">
              <a:extLst>
                <a:ext uri="{FF2B5EF4-FFF2-40B4-BE49-F238E27FC236}">
                  <a16:creationId xmlns:a16="http://schemas.microsoft.com/office/drawing/2014/main" id="{C052F583-A3F5-4D50-B8E4-B45A21CEF731}"/>
                </a:ext>
              </a:extLst>
            </p:cNvPr>
            <p:cNvSpPr/>
            <p:nvPr/>
          </p:nvSpPr>
          <p:spPr>
            <a:xfrm>
              <a:off x="806195" y="548640"/>
              <a:ext cx="257810" cy="280670"/>
            </a:xfrm>
            <a:custGeom>
              <a:avLst/>
              <a:gdLst/>
              <a:ahLst/>
              <a:cxnLst/>
              <a:rect l="l" t="t" r="r" b="b"/>
              <a:pathLst>
                <a:path w="257809" h="280669">
                  <a:moveTo>
                    <a:pt x="131432" y="0"/>
                  </a:moveTo>
                  <a:lnTo>
                    <a:pt x="75118" y="9302"/>
                  </a:lnTo>
                  <a:lnTo>
                    <a:pt x="33921" y="36702"/>
                  </a:lnTo>
                  <a:lnTo>
                    <a:pt x="8216" y="81406"/>
                  </a:lnTo>
                  <a:lnTo>
                    <a:pt x="0" y="141732"/>
                  </a:lnTo>
                  <a:lnTo>
                    <a:pt x="2219" y="173505"/>
                  </a:lnTo>
                  <a:lnTo>
                    <a:pt x="20568" y="224813"/>
                  </a:lnTo>
                  <a:lnTo>
                    <a:pt x="57182" y="260484"/>
                  </a:lnTo>
                  <a:lnTo>
                    <a:pt x="108487" y="278233"/>
                  </a:lnTo>
                  <a:lnTo>
                    <a:pt x="139903" y="280415"/>
                  </a:lnTo>
                  <a:lnTo>
                    <a:pt x="155821" y="280207"/>
                  </a:lnTo>
                  <a:lnTo>
                    <a:pt x="195021" y="276225"/>
                  </a:lnTo>
                  <a:lnTo>
                    <a:pt x="240601" y="261493"/>
                  </a:lnTo>
                  <a:lnTo>
                    <a:pt x="229284" y="214249"/>
                  </a:lnTo>
                  <a:lnTo>
                    <a:pt x="151561" y="214249"/>
                  </a:lnTo>
                  <a:lnTo>
                    <a:pt x="138831" y="213463"/>
                  </a:lnTo>
                  <a:lnTo>
                    <a:pt x="102210" y="194135"/>
                  </a:lnTo>
                  <a:lnTo>
                    <a:pt x="93268" y="165988"/>
                  </a:lnTo>
                  <a:lnTo>
                    <a:pt x="257556" y="165988"/>
                  </a:lnTo>
                  <a:lnTo>
                    <a:pt x="257556" y="123951"/>
                  </a:lnTo>
                  <a:lnTo>
                    <a:pt x="256362" y="107187"/>
                  </a:lnTo>
                  <a:lnTo>
                    <a:pt x="94335" y="107187"/>
                  </a:lnTo>
                  <a:lnTo>
                    <a:pt x="96338" y="96267"/>
                  </a:lnTo>
                  <a:lnTo>
                    <a:pt x="126887" y="64603"/>
                  </a:lnTo>
                  <a:lnTo>
                    <a:pt x="134607" y="64008"/>
                  </a:lnTo>
                  <a:lnTo>
                    <a:pt x="246096" y="64008"/>
                  </a:lnTo>
                  <a:lnTo>
                    <a:pt x="239221" y="49657"/>
                  </a:lnTo>
                  <a:lnTo>
                    <a:pt x="224701" y="31496"/>
                  </a:lnTo>
                  <a:lnTo>
                    <a:pt x="206398" y="17734"/>
                  </a:lnTo>
                  <a:lnTo>
                    <a:pt x="184819" y="7889"/>
                  </a:lnTo>
                  <a:lnTo>
                    <a:pt x="159864" y="1974"/>
                  </a:lnTo>
                  <a:lnTo>
                    <a:pt x="131432" y="0"/>
                  </a:lnTo>
                  <a:close/>
                </a:path>
                <a:path w="257809" h="280669">
                  <a:moveTo>
                    <a:pt x="225755" y="199517"/>
                  </a:moveTo>
                  <a:lnTo>
                    <a:pt x="185553" y="211570"/>
                  </a:lnTo>
                  <a:lnTo>
                    <a:pt x="151561" y="214249"/>
                  </a:lnTo>
                  <a:lnTo>
                    <a:pt x="229284" y="214249"/>
                  </a:lnTo>
                  <a:lnTo>
                    <a:pt x="225755" y="199517"/>
                  </a:lnTo>
                  <a:close/>
                </a:path>
                <a:path w="257809" h="280669">
                  <a:moveTo>
                    <a:pt x="246096" y="64008"/>
                  </a:moveTo>
                  <a:lnTo>
                    <a:pt x="134607" y="64008"/>
                  </a:lnTo>
                  <a:lnTo>
                    <a:pt x="142953" y="64635"/>
                  </a:lnTo>
                  <a:lnTo>
                    <a:pt x="150504" y="66643"/>
                  </a:lnTo>
                  <a:lnTo>
                    <a:pt x="173062" y="97496"/>
                  </a:lnTo>
                  <a:lnTo>
                    <a:pt x="173824" y="107187"/>
                  </a:lnTo>
                  <a:lnTo>
                    <a:pt x="256362" y="107187"/>
                  </a:lnTo>
                  <a:lnTo>
                    <a:pt x="255551" y="95789"/>
                  </a:lnTo>
                  <a:lnTo>
                    <a:pt x="249472" y="71056"/>
                  </a:lnTo>
                  <a:lnTo>
                    <a:pt x="246096" y="640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69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7AFC2-A4CC-478C-A05F-81339ED22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67" y="287517"/>
            <a:ext cx="8199485" cy="375588"/>
          </a:xfrm>
        </p:spPr>
        <p:txBody>
          <a:bodyPr/>
          <a:lstStyle/>
          <a:p>
            <a:r>
              <a:rPr lang="es-AR" b="1" dirty="0"/>
              <a:t>Transición a una economía baja en carbono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558E3E9-3636-4EAE-AA14-04BFEACB4D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258" y="657644"/>
            <a:ext cx="8198294" cy="645319"/>
          </a:xfrm>
        </p:spPr>
        <p:txBody>
          <a:bodyPr>
            <a:normAutofit/>
          </a:bodyPr>
          <a:lstStyle/>
          <a:p>
            <a:r>
              <a:rPr lang="es-AR" sz="1200" i="1" dirty="0">
                <a:solidFill>
                  <a:schemeClr val="tx1"/>
                </a:solidFill>
              </a:rPr>
              <a:t>Se han identificado tres palancas de la transición, analizando dos escenarios: Un escenario </a:t>
            </a:r>
            <a:r>
              <a:rPr lang="es-AR" sz="1200" b="1" i="1" dirty="0">
                <a:solidFill>
                  <a:srgbClr val="4AB5C4"/>
                </a:solidFill>
              </a:rPr>
              <a:t>Increased Effort </a:t>
            </a:r>
            <a:r>
              <a:rPr lang="es-AR" sz="1200" i="1" dirty="0">
                <a:solidFill>
                  <a:schemeClr val="tx1"/>
                </a:solidFill>
              </a:rPr>
              <a:t>que estabiliza las emisiones, y un escenario </a:t>
            </a:r>
            <a:r>
              <a:rPr lang="es-AR" sz="1200" b="1" i="1" dirty="0">
                <a:solidFill>
                  <a:schemeClr val="accent2"/>
                </a:solidFill>
              </a:rPr>
              <a:t>Green Disruptive </a:t>
            </a:r>
            <a:r>
              <a:rPr lang="es-AR" sz="1200" i="1" dirty="0">
                <a:solidFill>
                  <a:schemeClr val="tx1"/>
                </a:solidFill>
              </a:rPr>
              <a:t>donde se logra su reducción.</a:t>
            </a:r>
          </a:p>
          <a:p>
            <a:endParaRPr lang="es-AR" sz="1200" dirty="0"/>
          </a:p>
        </p:txBody>
      </p:sp>
      <p:graphicFrame>
        <p:nvGraphicFramePr>
          <p:cNvPr id="10" name="Chart 55">
            <a:extLst>
              <a:ext uri="{FF2B5EF4-FFF2-40B4-BE49-F238E27FC236}">
                <a16:creationId xmlns:a16="http://schemas.microsoft.com/office/drawing/2014/main" id="{0D3899D1-4BD9-4087-9E2D-81BA67CBBC11}"/>
              </a:ext>
            </a:extLst>
          </p:cNvPr>
          <p:cNvGraphicFramePr/>
          <p:nvPr/>
        </p:nvGraphicFramePr>
        <p:xfrm>
          <a:off x="2757227" y="1042812"/>
          <a:ext cx="4453266" cy="331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3355921" y="1072816"/>
            <a:ext cx="3978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900" b="1" spc="-8" dirty="0">
                <a:solidFill>
                  <a:srgbClr val="52555A"/>
                </a:solidFill>
                <a:latin typeface="Verdana"/>
                <a:cs typeface="Verdana"/>
              </a:rPr>
              <a:t>Sendero de Emisiones de GEI 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(MtCO2 </a:t>
            </a:r>
            <a:r>
              <a:rPr lang="es-ES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4"/>
          </p:nvPr>
        </p:nvSpPr>
        <p:spPr>
          <a:xfrm>
            <a:off x="356705" y="1696772"/>
            <a:ext cx="2026661" cy="1988265"/>
          </a:xfrm>
        </p:spPr>
        <p:txBody>
          <a:bodyPr>
            <a:noAutofit/>
          </a:bodyPr>
          <a:lstStyle/>
          <a:p>
            <a:pPr marL="257175" indent="-257175" algn="l">
              <a:buAutoNum type="arabicPeriod"/>
            </a:pPr>
            <a:r>
              <a:rPr lang="es-AR" sz="1050" b="1" spc="-8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Fomentar la eficiencia energética y electrificación de los usos finales</a:t>
            </a:r>
          </a:p>
          <a:p>
            <a:pPr marL="257175" indent="-257175" algn="l">
              <a:buAutoNum type="arabicPeriod"/>
            </a:pPr>
            <a:endParaRPr lang="es-AR" sz="1050" b="1" spc="-8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marL="257175" indent="-257175" algn="l">
              <a:buAutoNum type="arabicPeriod"/>
            </a:pPr>
            <a:r>
              <a:rPr lang="es-AR" sz="1050" b="1" spc="-8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Cambiar a fuentes primarias de energía libres de emisiones, apuntando a una matriz eléctrica verde.</a:t>
            </a:r>
          </a:p>
          <a:p>
            <a:pPr marL="257175" indent="-257175" algn="l">
              <a:buFont typeface="Wingdings" panose="05000000000000000000" pitchFamily="2" charset="2"/>
              <a:buAutoNum type="arabicPeriod"/>
            </a:pPr>
            <a:endParaRPr lang="es-AR" sz="1050" b="1" spc="-8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marL="257175" indent="-257175" algn="l">
              <a:buFont typeface="Wingdings" panose="05000000000000000000" pitchFamily="2" charset="2"/>
              <a:buAutoNum type="arabicPeriod"/>
            </a:pPr>
            <a:r>
              <a:rPr lang="es-AR" sz="1050" b="1" spc="-8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Incentivar modos de producción sustentable.</a:t>
            </a:r>
          </a:p>
          <a:p>
            <a:pPr marL="257175" indent="-257175" algn="l">
              <a:buAutoNum type="arabicPeriod"/>
            </a:pPr>
            <a:endParaRPr lang="es-AR" sz="788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 algn="l">
              <a:buAutoNum type="arabicPeriod"/>
            </a:pPr>
            <a:endParaRPr lang="es-AR" sz="1050" b="1" spc="-8" dirty="0">
              <a:solidFill>
                <a:srgbClr val="85BB24"/>
              </a:solidFill>
              <a:latin typeface="Verdana"/>
              <a:cs typeface="Verdana"/>
            </a:endParaRPr>
          </a:p>
        </p:txBody>
      </p:sp>
      <p:sp>
        <p:nvSpPr>
          <p:cNvPr id="16" name="object 26">
            <a:extLst>
              <a:ext uri="{FF2B5EF4-FFF2-40B4-BE49-F238E27FC236}">
                <a16:creationId xmlns:a16="http://schemas.microsoft.com/office/drawing/2014/main" id="{6F5C78DB-AA31-4C6B-87EB-385CA2C58845}"/>
              </a:ext>
            </a:extLst>
          </p:cNvPr>
          <p:cNvSpPr txBox="1"/>
          <p:nvPr/>
        </p:nvSpPr>
        <p:spPr>
          <a:xfrm>
            <a:off x="3160304" y="1395423"/>
            <a:ext cx="4453266" cy="5225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 defTabSz="685800">
              <a:spcBef>
                <a:spcPts val="75"/>
              </a:spcBef>
              <a:buFontTx/>
              <a:buAutoNum type="arabicParenBoth"/>
              <a:defRPr/>
            </a:pPr>
            <a:r>
              <a:rPr lang="es-419" sz="600" spc="-4" dirty="0">
                <a:solidFill>
                  <a:prstClr val="black"/>
                </a:solidFill>
                <a:latin typeface="Verdana"/>
                <a:cs typeface="Verdana"/>
              </a:rPr>
              <a:t>Target Incondicional 2030 NDC</a:t>
            </a:r>
          </a:p>
          <a:p>
            <a:pPr marL="180975" indent="-171450" defTabSz="685800">
              <a:spcBef>
                <a:spcPts val="75"/>
              </a:spcBef>
              <a:buFontTx/>
              <a:buAutoNum type="arabicParenBoth"/>
              <a:defRPr/>
            </a:pPr>
            <a:r>
              <a:rPr lang="es-419" sz="600" spc="-4" dirty="0">
                <a:solidFill>
                  <a:prstClr val="black"/>
                </a:solidFill>
                <a:latin typeface="Verdana"/>
                <a:cs typeface="Verdana"/>
              </a:rPr>
              <a:t>Target Condicional 2030 NDC</a:t>
            </a:r>
          </a:p>
          <a:p>
            <a:pPr marL="180975" indent="-171450" defTabSz="685800">
              <a:spcBef>
                <a:spcPts val="75"/>
              </a:spcBef>
              <a:buFontTx/>
              <a:buAutoNum type="arabicParenBoth"/>
              <a:defRPr/>
            </a:pPr>
            <a:r>
              <a:rPr lang="es-419" sz="600" spc="-4" dirty="0">
                <a:solidFill>
                  <a:prstClr val="black"/>
                </a:solidFill>
                <a:latin typeface="Verdana"/>
                <a:cs typeface="Verdana"/>
              </a:rPr>
              <a:t>Comparación nivel 2030 del escenario </a:t>
            </a:r>
            <a:r>
              <a:rPr lang="es-419" sz="600" spc="-4" dirty="0" err="1">
                <a:solidFill>
                  <a:prstClr val="black"/>
                </a:solidFill>
                <a:latin typeface="Verdana"/>
                <a:cs typeface="Verdana"/>
              </a:rPr>
              <a:t>Increased</a:t>
            </a:r>
            <a:r>
              <a:rPr lang="es-419" sz="600" spc="-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419" sz="600" spc="-4" dirty="0" err="1">
                <a:solidFill>
                  <a:prstClr val="black"/>
                </a:solidFill>
                <a:latin typeface="Verdana"/>
                <a:cs typeface="Verdana"/>
              </a:rPr>
              <a:t>Effort</a:t>
            </a:r>
            <a:r>
              <a:rPr lang="es-419" sz="600" spc="-4" dirty="0">
                <a:solidFill>
                  <a:prstClr val="black"/>
                </a:solidFill>
                <a:latin typeface="Verdana"/>
                <a:cs typeface="Verdana"/>
              </a:rPr>
              <a:t> con objetivo Incondicional del NDC</a:t>
            </a:r>
          </a:p>
          <a:p>
            <a:pPr marL="180975" indent="-171450" defTabSz="685800">
              <a:spcBef>
                <a:spcPts val="75"/>
              </a:spcBef>
              <a:buFontTx/>
              <a:buAutoNum type="arabicParenBoth"/>
              <a:defRPr/>
            </a:pPr>
            <a:r>
              <a:rPr lang="es-419" sz="600" spc="-4" dirty="0">
                <a:solidFill>
                  <a:prstClr val="black"/>
                </a:solidFill>
                <a:latin typeface="Verdana"/>
                <a:cs typeface="Verdana"/>
              </a:rPr>
              <a:t>Comparación nivel 2030 del escenario Green </a:t>
            </a:r>
            <a:r>
              <a:rPr lang="es-419" sz="600" spc="-4" dirty="0" err="1">
                <a:solidFill>
                  <a:prstClr val="black"/>
                </a:solidFill>
                <a:latin typeface="Verdana"/>
                <a:cs typeface="Verdana"/>
              </a:rPr>
              <a:t>Disruptive</a:t>
            </a:r>
            <a:r>
              <a:rPr lang="es-419" sz="600" spc="-4" dirty="0">
                <a:solidFill>
                  <a:prstClr val="black"/>
                </a:solidFill>
                <a:latin typeface="Verdana"/>
                <a:cs typeface="Verdana"/>
              </a:rPr>
              <a:t> con objetivo Condicional del NDC </a:t>
            </a:r>
          </a:p>
          <a:p>
            <a:pPr marL="9525" defTabSz="685800">
              <a:spcBef>
                <a:spcPts val="75"/>
              </a:spcBef>
              <a:defRPr/>
            </a:pPr>
            <a:r>
              <a:rPr lang="es-419" sz="600" spc="-4" dirty="0">
                <a:solidFill>
                  <a:prstClr val="black"/>
                </a:solidFill>
                <a:latin typeface="Verdana"/>
                <a:cs typeface="Verdana"/>
              </a:rPr>
              <a:t>Fuente: análisis Deloitte</a:t>
            </a:r>
            <a:endParaRPr sz="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8" name="Elipse 36">
            <a:extLst>
              <a:ext uri="{FF2B5EF4-FFF2-40B4-BE49-F238E27FC236}">
                <a16:creationId xmlns:a16="http://schemas.microsoft.com/office/drawing/2014/main" id="{7D29AE23-1B37-42F2-8D32-B392390A141B}"/>
              </a:ext>
            </a:extLst>
          </p:cNvPr>
          <p:cNvSpPr/>
          <p:nvPr/>
        </p:nvSpPr>
        <p:spPr>
          <a:xfrm>
            <a:off x="5036487" y="3136749"/>
            <a:ext cx="65908" cy="57933"/>
          </a:xfrm>
          <a:prstGeom prst="ellipse">
            <a:avLst/>
          </a:prstGeom>
          <a:solidFill>
            <a:srgbClr val="549E39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Elipse 37">
            <a:extLst>
              <a:ext uri="{FF2B5EF4-FFF2-40B4-BE49-F238E27FC236}">
                <a16:creationId xmlns:a16="http://schemas.microsoft.com/office/drawing/2014/main" id="{BA4A381E-2788-4DB0-91CD-B8E303BAB4DB}"/>
              </a:ext>
            </a:extLst>
          </p:cNvPr>
          <p:cNvSpPr/>
          <p:nvPr/>
        </p:nvSpPr>
        <p:spPr>
          <a:xfrm>
            <a:off x="5042202" y="2707250"/>
            <a:ext cx="65908" cy="57933"/>
          </a:xfrm>
          <a:prstGeom prst="ellipse">
            <a:avLst/>
          </a:prstGeom>
          <a:solidFill>
            <a:srgbClr val="8AB83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Elipse 38">
            <a:extLst>
              <a:ext uri="{FF2B5EF4-FFF2-40B4-BE49-F238E27FC236}">
                <a16:creationId xmlns:a16="http://schemas.microsoft.com/office/drawing/2014/main" id="{74CC80D6-DD4B-40B7-8680-8CB7E6E31674}"/>
              </a:ext>
            </a:extLst>
          </p:cNvPr>
          <p:cNvSpPr/>
          <p:nvPr/>
        </p:nvSpPr>
        <p:spPr>
          <a:xfrm>
            <a:off x="5031810" y="3417601"/>
            <a:ext cx="65908" cy="57933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Elipse 7">
            <a:extLst>
              <a:ext uri="{FF2B5EF4-FFF2-40B4-BE49-F238E27FC236}">
                <a16:creationId xmlns:a16="http://schemas.microsoft.com/office/drawing/2014/main" id="{8A56AABE-4F90-4692-B5C8-F29325ED586F}"/>
              </a:ext>
            </a:extLst>
          </p:cNvPr>
          <p:cNvSpPr/>
          <p:nvPr/>
        </p:nvSpPr>
        <p:spPr>
          <a:xfrm>
            <a:off x="6956799" y="1615259"/>
            <a:ext cx="65908" cy="57933"/>
          </a:xfrm>
          <a:prstGeom prst="ellipse">
            <a:avLst/>
          </a:prstGeom>
          <a:solidFill>
            <a:srgbClr val="8AB83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200" b="1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42" name="Elipse 25">
            <a:extLst>
              <a:ext uri="{FF2B5EF4-FFF2-40B4-BE49-F238E27FC236}">
                <a16:creationId xmlns:a16="http://schemas.microsoft.com/office/drawing/2014/main" id="{AE6C08E0-0063-42DC-98ED-D56DCB53D5CD}"/>
              </a:ext>
            </a:extLst>
          </p:cNvPr>
          <p:cNvSpPr/>
          <p:nvPr/>
        </p:nvSpPr>
        <p:spPr>
          <a:xfrm>
            <a:off x="6946083" y="3142496"/>
            <a:ext cx="65908" cy="57933"/>
          </a:xfrm>
          <a:prstGeom prst="ellipse">
            <a:avLst/>
          </a:prstGeom>
          <a:solidFill>
            <a:srgbClr val="549E39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200" b="1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43" name="Elipse 26">
            <a:extLst>
              <a:ext uri="{FF2B5EF4-FFF2-40B4-BE49-F238E27FC236}">
                <a16:creationId xmlns:a16="http://schemas.microsoft.com/office/drawing/2014/main" id="{01B2527C-1EC9-49C3-A3C8-5213F1B45CC0}"/>
              </a:ext>
            </a:extLst>
          </p:cNvPr>
          <p:cNvSpPr/>
          <p:nvPr/>
        </p:nvSpPr>
        <p:spPr>
          <a:xfrm>
            <a:off x="6946083" y="3633858"/>
            <a:ext cx="65908" cy="57933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200" b="1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44" name="CuadroTexto 42">
            <a:extLst>
              <a:ext uri="{FF2B5EF4-FFF2-40B4-BE49-F238E27FC236}">
                <a16:creationId xmlns:a16="http://schemas.microsoft.com/office/drawing/2014/main" id="{E876FA3E-F26F-4F65-B8AC-CB53D218EEEF}"/>
              </a:ext>
            </a:extLst>
          </p:cNvPr>
          <p:cNvSpPr txBox="1"/>
          <p:nvPr/>
        </p:nvSpPr>
        <p:spPr>
          <a:xfrm>
            <a:off x="7287913" y="3844416"/>
            <a:ext cx="1631699" cy="5917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54000" rIns="0" rtlCol="0">
            <a:noAutofit/>
          </a:bodyPr>
          <a:lstStyle/>
          <a:p>
            <a:pPr defTabSz="685800"/>
            <a:r>
              <a:rPr lang="es-AR" sz="1050" dirty="0">
                <a:solidFill>
                  <a:prstClr val="black"/>
                </a:solidFill>
                <a:latin typeface="Calibri" panose="020F0502020204030204"/>
              </a:rPr>
              <a:t>Reducción total - Escenario </a:t>
            </a:r>
            <a:r>
              <a:rPr lang="es-AR" sz="1050" b="1" dirty="0">
                <a:solidFill>
                  <a:srgbClr val="63A537"/>
                </a:solidFill>
                <a:latin typeface="Calibri" panose="020F0502020204030204"/>
              </a:rPr>
              <a:t>Green Disruptive </a:t>
            </a:r>
            <a:endParaRPr lang="es-AR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s-AR" sz="10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AR" sz="1200" b="1" dirty="0">
                <a:ln w="3175">
                  <a:solidFill>
                    <a:srgbClr val="99CB38"/>
                  </a:solidFill>
                </a:ln>
                <a:solidFill>
                  <a:srgbClr val="63A537">
                    <a:lumMod val="75000"/>
                  </a:srgbClr>
                </a:solidFill>
                <a:latin typeface="Calibri" panose="020F0502020204030204"/>
              </a:rPr>
              <a:t>812 MtCO2eq</a:t>
            </a:r>
          </a:p>
          <a:p>
            <a:pPr defTabSz="685800"/>
            <a:endParaRPr lang="es-AR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CuadroTexto 8">
            <a:extLst>
              <a:ext uri="{FF2B5EF4-FFF2-40B4-BE49-F238E27FC236}">
                <a16:creationId xmlns:a16="http://schemas.microsoft.com/office/drawing/2014/main" id="{365EC7A3-A9EE-43C0-9851-0007C3675675}"/>
              </a:ext>
            </a:extLst>
          </p:cNvPr>
          <p:cNvSpPr txBox="1"/>
          <p:nvPr/>
        </p:nvSpPr>
        <p:spPr>
          <a:xfrm>
            <a:off x="7287913" y="1615258"/>
            <a:ext cx="1631699" cy="14902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 defTabSz="685800"/>
            <a:r>
              <a:rPr lang="es-AR" sz="1050" dirty="0">
                <a:solidFill>
                  <a:prstClr val="black"/>
                </a:solidFill>
                <a:latin typeface="Calibri" panose="020F0502020204030204"/>
              </a:rPr>
              <a:t>Reducción de GEI - Escenario </a:t>
            </a:r>
            <a:r>
              <a:rPr lang="es-AR" sz="1050" b="1" dirty="0">
                <a:solidFill>
                  <a:srgbClr val="4AB5C4"/>
                </a:solidFill>
                <a:latin typeface="Calibri" panose="020F0502020204030204"/>
              </a:rPr>
              <a:t>Increased Effort </a:t>
            </a:r>
            <a:endParaRPr lang="es-AR" sz="1050" b="1" dirty="0">
              <a:ln w="3175">
                <a:solidFill>
                  <a:srgbClr val="99CB38"/>
                </a:solidFill>
              </a:ln>
              <a:solidFill>
                <a:srgbClr val="63A537"/>
              </a:solidFill>
              <a:latin typeface="Calibri" panose="020F0502020204030204"/>
            </a:endParaRPr>
          </a:p>
          <a:p>
            <a:pPr defTabSz="685800"/>
            <a:r>
              <a:rPr lang="es-AR" sz="1050" dirty="0">
                <a:solidFill>
                  <a:prstClr val="black"/>
                </a:solidFill>
                <a:latin typeface="Calibri" panose="020F0502020204030204"/>
              </a:rPr>
              <a:t>(vs. BAU)</a:t>
            </a:r>
          </a:p>
          <a:p>
            <a:pPr defTabSz="685800"/>
            <a:endParaRPr lang="es-AR" sz="1050" b="1" dirty="0">
              <a:ln w="3175">
                <a:solidFill>
                  <a:srgbClr val="99CB38"/>
                </a:solidFill>
              </a:ln>
              <a:solidFill>
                <a:srgbClr val="63A537"/>
              </a:solidFill>
              <a:latin typeface="Calibri" panose="020F0502020204030204"/>
            </a:endParaRPr>
          </a:p>
          <a:p>
            <a:pPr defTabSz="685800"/>
            <a:endParaRPr lang="es-AR" sz="1050" b="1" dirty="0">
              <a:ln w="3175">
                <a:solidFill>
                  <a:srgbClr val="99CB38"/>
                </a:solidFill>
              </a:ln>
              <a:solidFill>
                <a:srgbClr val="63A537"/>
              </a:solidFill>
              <a:latin typeface="Calibri" panose="020F0502020204030204"/>
            </a:endParaRPr>
          </a:p>
          <a:p>
            <a:pPr defTabSz="685800"/>
            <a:endParaRPr lang="es-AR" sz="1050" b="1" dirty="0">
              <a:ln w="3175">
                <a:solidFill>
                  <a:srgbClr val="99CB38"/>
                </a:solidFill>
              </a:ln>
              <a:solidFill>
                <a:srgbClr val="63A537"/>
              </a:solidFill>
              <a:latin typeface="Calibri" panose="020F0502020204030204"/>
            </a:endParaRPr>
          </a:p>
          <a:p>
            <a:pPr defTabSz="685800"/>
            <a:endParaRPr lang="es-AR" sz="1050" b="1" dirty="0">
              <a:ln w="3175">
                <a:solidFill>
                  <a:srgbClr val="99CB38"/>
                </a:solidFill>
              </a:ln>
              <a:solidFill>
                <a:srgbClr val="63A537"/>
              </a:solidFill>
              <a:latin typeface="Calibri" panose="020F0502020204030204"/>
            </a:endParaRPr>
          </a:p>
          <a:p>
            <a:pPr defTabSz="685800"/>
            <a:r>
              <a:rPr lang="es-AR" sz="1200" b="1" dirty="0">
                <a:ln w="3175">
                  <a:solidFill>
                    <a:srgbClr val="99CB38"/>
                  </a:solidFill>
                </a:ln>
                <a:solidFill>
                  <a:srgbClr val="63A537">
                    <a:lumMod val="75000"/>
                  </a:srgbClr>
                </a:solidFill>
                <a:latin typeface="Calibri" panose="020F0502020204030204"/>
              </a:rPr>
              <a:t>610 MtCO2eq</a:t>
            </a:r>
          </a:p>
        </p:txBody>
      </p:sp>
      <p:sp>
        <p:nvSpPr>
          <p:cNvPr id="46" name="CuadroTexto 39">
            <a:extLst>
              <a:ext uri="{FF2B5EF4-FFF2-40B4-BE49-F238E27FC236}">
                <a16:creationId xmlns:a16="http://schemas.microsoft.com/office/drawing/2014/main" id="{B494F03A-4C2B-49F6-BAE6-3F2467C04EA4}"/>
              </a:ext>
            </a:extLst>
          </p:cNvPr>
          <p:cNvSpPr txBox="1"/>
          <p:nvPr/>
        </p:nvSpPr>
        <p:spPr>
          <a:xfrm>
            <a:off x="7287913" y="3158065"/>
            <a:ext cx="1631699" cy="5871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 defTabSz="685800"/>
            <a:r>
              <a:rPr lang="es-AR" sz="1050" dirty="0">
                <a:solidFill>
                  <a:prstClr val="black"/>
                </a:solidFill>
                <a:latin typeface="Calibri" panose="020F0502020204030204"/>
              </a:rPr>
              <a:t>Reducción adicional - Escenario </a:t>
            </a:r>
            <a:r>
              <a:rPr lang="es-AR" sz="1050" b="1" dirty="0">
                <a:solidFill>
                  <a:srgbClr val="63A537"/>
                </a:solidFill>
                <a:latin typeface="Calibri" panose="020F0502020204030204"/>
              </a:rPr>
              <a:t>Green Disruptive </a:t>
            </a:r>
          </a:p>
          <a:p>
            <a:pPr defTabSz="685800"/>
            <a:r>
              <a:rPr lang="es-AR" sz="1200" b="1" dirty="0">
                <a:ln w="3175">
                  <a:solidFill>
                    <a:srgbClr val="99CB38"/>
                  </a:solidFill>
                </a:ln>
                <a:solidFill>
                  <a:srgbClr val="63A537">
                    <a:lumMod val="75000"/>
                  </a:srgbClr>
                </a:solidFill>
                <a:latin typeface="Calibri" panose="020F0502020204030204"/>
              </a:rPr>
              <a:t>202 MtCO2eq</a:t>
            </a:r>
          </a:p>
          <a:p>
            <a:pPr defTabSz="685800"/>
            <a:endParaRPr lang="es-AR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Abrir corchete 10">
            <a:extLst>
              <a:ext uri="{FF2B5EF4-FFF2-40B4-BE49-F238E27FC236}">
                <a16:creationId xmlns:a16="http://schemas.microsoft.com/office/drawing/2014/main" id="{3A2EFC70-8ECD-4787-AEF2-B83A45F11B9E}"/>
              </a:ext>
            </a:extLst>
          </p:cNvPr>
          <p:cNvSpPr/>
          <p:nvPr/>
        </p:nvSpPr>
        <p:spPr>
          <a:xfrm flipH="1">
            <a:off x="7085272" y="1674836"/>
            <a:ext cx="94994" cy="1458107"/>
          </a:xfrm>
          <a:prstGeom prst="leftBracket">
            <a:avLst/>
          </a:prstGeom>
          <a:ln w="28575">
            <a:solidFill>
              <a:srgbClr val="4AB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Abrir corchete 40">
            <a:extLst>
              <a:ext uri="{FF2B5EF4-FFF2-40B4-BE49-F238E27FC236}">
                <a16:creationId xmlns:a16="http://schemas.microsoft.com/office/drawing/2014/main" id="{A66563DE-BE01-4504-B5C0-B314FD885CBA}"/>
              </a:ext>
            </a:extLst>
          </p:cNvPr>
          <p:cNvSpPr/>
          <p:nvPr/>
        </p:nvSpPr>
        <p:spPr>
          <a:xfrm flipH="1">
            <a:off x="7085272" y="3200397"/>
            <a:ext cx="94994" cy="496078"/>
          </a:xfrm>
          <a:prstGeom prst="lef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Elipse 11">
            <a:extLst>
              <a:ext uri="{FF2B5EF4-FFF2-40B4-BE49-F238E27FC236}">
                <a16:creationId xmlns:a16="http://schemas.microsoft.com/office/drawing/2014/main" id="{05C51EA5-0B16-44C2-8C0F-A69D48D4715E}"/>
              </a:ext>
            </a:extLst>
          </p:cNvPr>
          <p:cNvSpPr/>
          <p:nvPr/>
        </p:nvSpPr>
        <p:spPr>
          <a:xfrm>
            <a:off x="8443466" y="2451428"/>
            <a:ext cx="540000" cy="54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s-AR" sz="1350" b="1" dirty="0">
                <a:solidFill>
                  <a:prstClr val="white"/>
                </a:solidFill>
                <a:latin typeface="Calibri" panose="020F0502020204030204"/>
              </a:rPr>
              <a:t>-62%</a:t>
            </a:r>
          </a:p>
        </p:txBody>
      </p:sp>
      <p:cxnSp>
        <p:nvCxnSpPr>
          <p:cNvPr id="50" name="Conector recto 14">
            <a:extLst>
              <a:ext uri="{FF2B5EF4-FFF2-40B4-BE49-F238E27FC236}">
                <a16:creationId xmlns:a16="http://schemas.microsoft.com/office/drawing/2014/main" id="{58C2F54B-2713-4BCF-AF31-0160548EF3A7}"/>
              </a:ext>
            </a:extLst>
          </p:cNvPr>
          <p:cNvCxnSpPr/>
          <p:nvPr/>
        </p:nvCxnSpPr>
        <p:spPr>
          <a:xfrm>
            <a:off x="7287911" y="3797598"/>
            <a:ext cx="1647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41">
            <a:extLst>
              <a:ext uri="{FF2B5EF4-FFF2-40B4-BE49-F238E27FC236}">
                <a16:creationId xmlns:a16="http://schemas.microsoft.com/office/drawing/2014/main" id="{6AC5168C-B4E9-4201-9037-E31D6C88FFE5}"/>
              </a:ext>
            </a:extLst>
          </p:cNvPr>
          <p:cNvSpPr/>
          <p:nvPr/>
        </p:nvSpPr>
        <p:spPr>
          <a:xfrm>
            <a:off x="8546117" y="4037501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s-AR" sz="1350" b="1" dirty="0">
                <a:solidFill>
                  <a:prstClr val="white"/>
                </a:solidFill>
                <a:latin typeface="Calibri" panose="020F0502020204030204"/>
              </a:rPr>
              <a:t>-82%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34820F-53A8-416B-BC9A-2A469867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9BE92D-0AB3-4D31-9020-D9795941237E}" type="slidenum">
              <a:rPr lang="es-AR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 defTabSz="685800"/>
              <a:t>3</a:t>
            </a:fld>
            <a:endParaRPr lang="es-AR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3" name="Elipse 36">
            <a:extLst>
              <a:ext uri="{FF2B5EF4-FFF2-40B4-BE49-F238E27FC236}">
                <a16:creationId xmlns:a16="http://schemas.microsoft.com/office/drawing/2014/main" id="{7D29AE23-1B37-42F2-8D32-B392390A141B}"/>
              </a:ext>
            </a:extLst>
          </p:cNvPr>
          <p:cNvSpPr/>
          <p:nvPr/>
        </p:nvSpPr>
        <p:spPr>
          <a:xfrm>
            <a:off x="5042202" y="2850533"/>
            <a:ext cx="65908" cy="57933"/>
          </a:xfrm>
          <a:prstGeom prst="ellipse">
            <a:avLst/>
          </a:prstGeom>
          <a:solidFill>
            <a:srgbClr val="206252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675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Elipse 36">
            <a:extLst>
              <a:ext uri="{FF2B5EF4-FFF2-40B4-BE49-F238E27FC236}">
                <a16:creationId xmlns:a16="http://schemas.microsoft.com/office/drawing/2014/main" id="{7D29AE23-1B37-42F2-8D32-B392390A141B}"/>
              </a:ext>
            </a:extLst>
          </p:cNvPr>
          <p:cNvSpPr/>
          <p:nvPr/>
        </p:nvSpPr>
        <p:spPr>
          <a:xfrm>
            <a:off x="3093387" y="3197027"/>
            <a:ext cx="65908" cy="57933"/>
          </a:xfrm>
          <a:prstGeom prst="ellipse">
            <a:avLst/>
          </a:prstGeom>
          <a:solidFill>
            <a:srgbClr val="549E39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Elipse 36">
            <a:extLst>
              <a:ext uri="{FF2B5EF4-FFF2-40B4-BE49-F238E27FC236}">
                <a16:creationId xmlns:a16="http://schemas.microsoft.com/office/drawing/2014/main" id="{7D29AE23-1B37-42F2-8D32-B392390A141B}"/>
              </a:ext>
            </a:extLst>
          </p:cNvPr>
          <p:cNvSpPr/>
          <p:nvPr/>
        </p:nvSpPr>
        <p:spPr>
          <a:xfrm>
            <a:off x="5032566" y="3258440"/>
            <a:ext cx="65908" cy="57933"/>
          </a:xfrm>
          <a:prstGeom prst="ellipse">
            <a:avLst/>
          </a:prstGeom>
          <a:solidFill>
            <a:srgbClr val="51C3F9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5072890" y="2793963"/>
            <a:ext cx="405152" cy="1957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675" b="1" dirty="0">
                <a:solidFill>
                  <a:srgbClr val="44C1A3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483</a:t>
            </a:r>
            <a:r>
              <a:rPr lang="es-AR" sz="750" b="1" spc="-4" baseline="30000" dirty="0">
                <a:solidFill>
                  <a:srgbClr val="286850"/>
                </a:solidFill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 (1)</a:t>
            </a:r>
            <a:endParaRPr lang="es-AR" sz="750" b="1" dirty="0">
              <a:solidFill>
                <a:srgbClr val="2868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5065519" y="3194660"/>
            <a:ext cx="444895" cy="1957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675" b="1" dirty="0">
                <a:solidFill>
                  <a:srgbClr val="51C3F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369 </a:t>
            </a:r>
            <a:r>
              <a:rPr lang="es-AR" sz="675" b="1" spc="-4" baseline="30000" dirty="0">
                <a:solidFill>
                  <a:srgbClr val="51C3F9"/>
                </a:solidFill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(2)</a:t>
            </a:r>
            <a:endParaRPr lang="es-AR" sz="675" b="1" dirty="0">
              <a:solidFill>
                <a:srgbClr val="51C3F9"/>
              </a:solidFill>
              <a:latin typeface="Calibri" panose="020F0502020204030204"/>
            </a:endParaRPr>
          </a:p>
          <a:p>
            <a:pPr defTabSz="685800"/>
            <a:endParaRPr lang="es-AR" sz="675" b="1" dirty="0">
              <a:solidFill>
                <a:srgbClr val="51C3F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Abrir corchete 10">
            <a:extLst>
              <a:ext uri="{FF2B5EF4-FFF2-40B4-BE49-F238E27FC236}">
                <a16:creationId xmlns:a16="http://schemas.microsoft.com/office/drawing/2014/main" id="{3A2EFC70-8ECD-4787-AEF2-B83A45F11B9E}"/>
              </a:ext>
            </a:extLst>
          </p:cNvPr>
          <p:cNvSpPr/>
          <p:nvPr/>
        </p:nvSpPr>
        <p:spPr>
          <a:xfrm flipH="1">
            <a:off x="5463419" y="2867199"/>
            <a:ext cx="46996" cy="298517"/>
          </a:xfrm>
          <a:prstGeom prst="leftBracket">
            <a:avLst/>
          </a:prstGeom>
          <a:ln w="28575">
            <a:solidFill>
              <a:srgbClr val="206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s-A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Abrir corchete 10">
            <a:extLst>
              <a:ext uri="{FF2B5EF4-FFF2-40B4-BE49-F238E27FC236}">
                <a16:creationId xmlns:a16="http://schemas.microsoft.com/office/drawing/2014/main" id="{3A2EFC70-8ECD-4787-AEF2-B83A45F11B9E}"/>
              </a:ext>
            </a:extLst>
          </p:cNvPr>
          <p:cNvSpPr/>
          <p:nvPr/>
        </p:nvSpPr>
        <p:spPr>
          <a:xfrm flipH="1">
            <a:off x="5478042" y="3267987"/>
            <a:ext cx="34289" cy="234524"/>
          </a:xfrm>
          <a:prstGeom prst="leftBracket">
            <a:avLst/>
          </a:prstGeom>
          <a:ln w="28575">
            <a:solidFill>
              <a:srgbClr val="066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Elipse 11">
            <a:extLst>
              <a:ext uri="{FF2B5EF4-FFF2-40B4-BE49-F238E27FC236}">
                <a16:creationId xmlns:a16="http://schemas.microsoft.com/office/drawing/2014/main" id="{05C51EA5-0B16-44C2-8C0F-A69D48D4715E}"/>
              </a:ext>
            </a:extLst>
          </p:cNvPr>
          <p:cNvSpPr/>
          <p:nvPr/>
        </p:nvSpPr>
        <p:spPr>
          <a:xfrm>
            <a:off x="5583069" y="2843848"/>
            <a:ext cx="479050" cy="262919"/>
          </a:xfrm>
          <a:prstGeom prst="ellipse">
            <a:avLst/>
          </a:prstGeom>
          <a:solidFill>
            <a:srgbClr val="206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s-AR" sz="788" b="1" dirty="0">
                <a:solidFill>
                  <a:prstClr val="white"/>
                </a:solidFill>
                <a:latin typeface="Calibri" panose="020F0502020204030204"/>
              </a:rPr>
              <a:t>-22% </a:t>
            </a:r>
            <a:r>
              <a:rPr lang="es-AR" sz="788" b="1" spc="-4" baseline="30000" dirty="0">
                <a:solidFill>
                  <a:prstClr val="white"/>
                </a:solidFill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(3)</a:t>
            </a:r>
            <a:endParaRPr lang="es-AR" sz="788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Elipse 11">
            <a:extLst>
              <a:ext uri="{FF2B5EF4-FFF2-40B4-BE49-F238E27FC236}">
                <a16:creationId xmlns:a16="http://schemas.microsoft.com/office/drawing/2014/main" id="{05C51EA5-0B16-44C2-8C0F-A69D48D4715E}"/>
              </a:ext>
            </a:extLst>
          </p:cNvPr>
          <p:cNvSpPr/>
          <p:nvPr/>
        </p:nvSpPr>
        <p:spPr>
          <a:xfrm>
            <a:off x="5617521" y="3243409"/>
            <a:ext cx="472875" cy="245696"/>
          </a:xfrm>
          <a:prstGeom prst="ellipse">
            <a:avLst/>
          </a:prstGeom>
          <a:solidFill>
            <a:srgbClr val="51C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s-AR" sz="788" b="1" dirty="0">
                <a:solidFill>
                  <a:prstClr val="black"/>
                </a:solidFill>
                <a:latin typeface="Calibri" panose="020F0502020204030204"/>
              </a:rPr>
              <a:t>-28% </a:t>
            </a:r>
            <a:r>
              <a:rPr lang="es-AR" sz="788" b="1" spc="-4" baseline="30000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(4)</a:t>
            </a:r>
            <a:endParaRPr lang="es-AR" sz="788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Plus 4"/>
          <p:cNvSpPr/>
          <p:nvPr/>
        </p:nvSpPr>
        <p:spPr>
          <a:xfrm>
            <a:off x="8016646" y="2976353"/>
            <a:ext cx="278606" cy="2571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26301" y="3589133"/>
            <a:ext cx="4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11">
            <a:extLst>
              <a:ext uri="{FF2B5EF4-FFF2-40B4-BE49-F238E27FC236}">
                <a16:creationId xmlns:a16="http://schemas.microsoft.com/office/drawing/2014/main" id="{05C51EA5-0B16-44C2-8C0F-A69D48D4715E}"/>
              </a:ext>
            </a:extLst>
          </p:cNvPr>
          <p:cNvSpPr/>
          <p:nvPr/>
        </p:nvSpPr>
        <p:spPr>
          <a:xfrm>
            <a:off x="5618133" y="3641273"/>
            <a:ext cx="472875" cy="245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s-AR" sz="788" b="1" dirty="0">
                <a:solidFill>
                  <a:prstClr val="black"/>
                </a:solidFill>
                <a:latin typeface="Calibri" panose="020F0502020204030204"/>
              </a:rPr>
              <a:t>-50% </a:t>
            </a:r>
          </a:p>
        </p:txBody>
      </p:sp>
      <p:sp>
        <p:nvSpPr>
          <p:cNvPr id="36" name="object 26">
            <a:extLst>
              <a:ext uri="{FF2B5EF4-FFF2-40B4-BE49-F238E27FC236}">
                <a16:creationId xmlns:a16="http://schemas.microsoft.com/office/drawing/2014/main" id="{6F5C78DB-AA31-4C6B-87EB-385CA2C58845}"/>
              </a:ext>
            </a:extLst>
          </p:cNvPr>
          <p:cNvSpPr txBox="1"/>
          <p:nvPr/>
        </p:nvSpPr>
        <p:spPr>
          <a:xfrm>
            <a:off x="7132769" y="1488183"/>
            <a:ext cx="1115634" cy="10195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lang="es-419" sz="600" spc="-4" dirty="0">
                <a:solidFill>
                  <a:prstClr val="black"/>
                </a:solidFill>
                <a:latin typeface="Verdana"/>
                <a:cs typeface="Verdana"/>
              </a:rPr>
              <a:t>(BAU * elaboración propia)</a:t>
            </a:r>
            <a:endParaRPr sz="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7" name="Plus 36"/>
          <p:cNvSpPr/>
          <p:nvPr/>
        </p:nvSpPr>
        <p:spPr>
          <a:xfrm>
            <a:off x="5776020" y="3097256"/>
            <a:ext cx="137469" cy="127538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Marcador de contenido 6">
            <a:extLst>
              <a:ext uri="{FF2B5EF4-FFF2-40B4-BE49-F238E27FC236}">
                <a16:creationId xmlns:a16="http://schemas.microsoft.com/office/drawing/2014/main" id="{5F781E67-60B3-4762-9AB9-8910A1586A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5126" y="4578463"/>
            <a:ext cx="8194807" cy="434561"/>
          </a:xfrm>
        </p:spPr>
        <p:txBody>
          <a:bodyPr>
            <a:normAutofit/>
          </a:bodyPr>
          <a:lstStyle/>
          <a:p>
            <a:r>
              <a:rPr lang="es-AR" sz="1200" b="1" i="1" dirty="0">
                <a:solidFill>
                  <a:schemeClr val="tx1"/>
                </a:solidFill>
              </a:rPr>
              <a:t>El consumo energético puede crecer solo 0,4% anual si se reduce la intensidad energética en un 60%, </a:t>
            </a:r>
            <a:r>
              <a:rPr lang="es-AR" sz="1200" i="1" dirty="0">
                <a:solidFill>
                  <a:schemeClr val="tx1"/>
                </a:solidFill>
              </a:rPr>
              <a:t>al introducir medidas de mitigación de forma acelerada y con un objetivo más ambicioso.</a:t>
            </a:r>
          </a:p>
        </p:txBody>
      </p:sp>
    </p:spTree>
    <p:extLst>
      <p:ext uri="{BB962C8B-B14F-4D97-AF65-F5344CB8AC3E}">
        <p14:creationId xmlns:p14="http://schemas.microsoft.com/office/powerpoint/2010/main" val="78413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0030" y="379942"/>
            <a:ext cx="8429625" cy="2308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0001"/>
            <a:r>
              <a:rPr lang="es-ES" b="1" dirty="0"/>
              <a:t>El modelo energético argentino al 2050: </a:t>
            </a:r>
            <a:r>
              <a:rPr lang="es-AR" b="1" dirty="0"/>
              <a:t>comparación con otros países</a:t>
            </a:r>
            <a:endParaRPr dirty="0">
              <a:solidFill>
                <a:srgbClr val="565656"/>
              </a:solidFill>
            </a:endParaRPr>
          </a:p>
        </p:txBody>
      </p:sp>
      <p:sp>
        <p:nvSpPr>
          <p:cNvPr id="67" name="object 26"/>
          <p:cNvSpPr txBox="1"/>
          <p:nvPr/>
        </p:nvSpPr>
        <p:spPr>
          <a:xfrm>
            <a:off x="485796" y="4778379"/>
            <a:ext cx="8107487" cy="2301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lang="es-419" sz="675" spc="-4" dirty="0">
                <a:solidFill>
                  <a:prstClr val="black"/>
                </a:solidFill>
                <a:latin typeface="Verdana"/>
                <a:cs typeface="Verdana"/>
              </a:rPr>
              <a:t>Nota: (1) Excluye las emisiones de la categoría “No Energéticos”.</a:t>
            </a:r>
          </a:p>
          <a:p>
            <a:pPr marL="9525" defTabSz="685800">
              <a:spcBef>
                <a:spcPts val="75"/>
              </a:spcBef>
              <a:defRPr/>
            </a:pPr>
            <a:r>
              <a:rPr lang="es-419" sz="675" spc="-4" dirty="0">
                <a:solidFill>
                  <a:prstClr val="black"/>
                </a:solidFill>
                <a:latin typeface="Verdana"/>
                <a:cs typeface="Verdana"/>
              </a:rPr>
              <a:t>Fuente: Elaboración Propia en base a </a:t>
            </a:r>
            <a:r>
              <a:rPr lang="es-419" sz="675" spc="-4" dirty="0" err="1">
                <a:solidFill>
                  <a:prstClr val="black"/>
                </a:solidFill>
                <a:latin typeface="Verdana"/>
                <a:cs typeface="Verdana"/>
              </a:rPr>
              <a:t>Enerdata</a:t>
            </a:r>
            <a:r>
              <a:rPr lang="es-419" sz="675" spc="-4" dirty="0">
                <a:solidFill>
                  <a:prstClr val="black"/>
                </a:solidFill>
                <a:latin typeface="Verdana"/>
                <a:cs typeface="Verdana"/>
              </a:rPr>
              <a:t>, 2016.</a:t>
            </a:r>
            <a:endParaRPr sz="675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C0710F-537E-49F3-904F-C5DC5324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D9BE92D-0AB3-4D31-9020-D9795941237E}" type="slidenum">
              <a:rPr lang="es-AR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 defTabSz="685800">
                <a:defRPr/>
              </a:pPr>
              <a:t>4</a:t>
            </a:fld>
            <a:endParaRPr lang="es-AR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99EDE57-318F-4DD8-87EF-E7BD790135A4}"/>
              </a:ext>
            </a:extLst>
          </p:cNvPr>
          <p:cNvSpPr/>
          <p:nvPr/>
        </p:nvSpPr>
        <p:spPr>
          <a:xfrm>
            <a:off x="603105" y="1207993"/>
            <a:ext cx="3594464" cy="53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255" algn="ctr" defTabSz="685800">
              <a:lnSpc>
                <a:spcPct val="110000"/>
              </a:lnSpc>
              <a:defRPr/>
            </a:pPr>
            <a:r>
              <a:rPr lang="it-IT" sz="900" b="1" dirty="0">
                <a:solidFill>
                  <a:srgbClr val="595959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Intensidad energética - Año 2015 y Resultados Esc. a 2050 para Argentina </a:t>
            </a:r>
            <a:r>
              <a:rPr lang="it-IT" sz="900" dirty="0">
                <a:solidFill>
                  <a:srgbClr val="595959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(en tep/per capita)</a:t>
            </a:r>
            <a:endParaRPr lang="es-AR" sz="9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35255" algn="just" defTabSz="685800">
              <a:lnSpc>
                <a:spcPct val="110000"/>
              </a:lnSpc>
              <a:defRPr/>
            </a:pPr>
            <a:r>
              <a:rPr lang="es-AR" sz="900" b="1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sz="9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13137D5B-D2BC-4F45-9A88-D2B1E6F4A06B}"/>
              </a:ext>
            </a:extLst>
          </p:cNvPr>
          <p:cNvSpPr/>
          <p:nvPr/>
        </p:nvSpPr>
        <p:spPr>
          <a:xfrm>
            <a:off x="4213126" y="1207994"/>
            <a:ext cx="4568285" cy="68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255" algn="ctr" defTabSz="685800">
              <a:lnSpc>
                <a:spcPct val="110000"/>
              </a:lnSpc>
              <a:defRPr/>
            </a:pPr>
            <a:r>
              <a:rPr lang="it-IT" sz="900" b="1" dirty="0">
                <a:solidFill>
                  <a:srgbClr val="595959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Intensidad de las emisiones energéticas</a:t>
            </a:r>
            <a:r>
              <a:rPr lang="it-IT" sz="900" b="1" baseline="30000" dirty="0">
                <a:solidFill>
                  <a:srgbClr val="595959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it-IT" sz="900" b="1" dirty="0">
                <a:solidFill>
                  <a:srgbClr val="595959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Año 2015 y Resultados Esc. a 2050 para Argentina </a:t>
            </a:r>
            <a:r>
              <a:rPr lang="it-IT" sz="900" dirty="0">
                <a:solidFill>
                  <a:srgbClr val="595959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(en tCO2eq/per capita)</a:t>
            </a:r>
            <a:endParaRPr lang="es-AR" sz="9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35255" algn="ctr" defTabSz="685800">
              <a:lnSpc>
                <a:spcPct val="110000"/>
              </a:lnSpc>
              <a:defRPr/>
            </a:pPr>
            <a:endParaRPr lang="es-AR" sz="9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35255" algn="just" defTabSz="685800">
              <a:lnSpc>
                <a:spcPct val="110000"/>
              </a:lnSpc>
              <a:defRPr/>
            </a:pPr>
            <a:r>
              <a:rPr lang="es-AR" sz="900" b="1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sz="9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D1D41E0-AB17-477E-B873-F86C4580F378}"/>
              </a:ext>
            </a:extLst>
          </p:cNvPr>
          <p:cNvGrpSpPr/>
          <p:nvPr/>
        </p:nvGrpSpPr>
        <p:grpSpPr>
          <a:xfrm>
            <a:off x="1299098" y="1568169"/>
            <a:ext cx="2430051" cy="3240000"/>
            <a:chOff x="1234828" y="2074674"/>
            <a:chExt cx="3240068" cy="4320000"/>
          </a:xfrm>
        </p:grpSpPr>
        <p:graphicFrame>
          <p:nvGraphicFramePr>
            <p:cNvPr id="72" name="Gráfico 71">
              <a:extLst>
                <a:ext uri="{FF2B5EF4-FFF2-40B4-BE49-F238E27FC236}">
                  <a16:creationId xmlns:a16="http://schemas.microsoft.com/office/drawing/2014/main" id="{2914DE59-4111-44DB-BF2D-AFAF6D29A5A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36963993"/>
                </p:ext>
              </p:extLst>
            </p:nvPr>
          </p:nvGraphicFramePr>
          <p:xfrm>
            <a:off x="1234828" y="2074674"/>
            <a:ext cx="3240068" cy="43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8E953392-9FEB-4B2D-B5B7-564DB32C9888}"/>
                </a:ext>
              </a:extLst>
            </p:cNvPr>
            <p:cNvSpPr/>
            <p:nvPr/>
          </p:nvSpPr>
          <p:spPr>
            <a:xfrm>
              <a:off x="1234828" y="3631754"/>
              <a:ext cx="3024000" cy="180000"/>
            </a:xfrm>
            <a:prstGeom prst="roundRect">
              <a:avLst/>
            </a:prstGeom>
            <a:noFill/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s-A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8" name="Rectángulo: esquinas redondeadas 77">
              <a:extLst>
                <a:ext uri="{FF2B5EF4-FFF2-40B4-BE49-F238E27FC236}">
                  <a16:creationId xmlns:a16="http://schemas.microsoft.com/office/drawing/2014/main" id="{DAA7D179-2A4C-406E-B6F0-3166CE18EF8A}"/>
                </a:ext>
              </a:extLst>
            </p:cNvPr>
            <p:cNvSpPr/>
            <p:nvPr/>
          </p:nvSpPr>
          <p:spPr>
            <a:xfrm>
              <a:off x="1234828" y="4660169"/>
              <a:ext cx="3024000" cy="180000"/>
            </a:xfrm>
            <a:prstGeom prst="round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s-A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039BA03D-2119-4BCB-B91A-3BE3AD0771D6}"/>
                </a:ext>
              </a:extLst>
            </p:cNvPr>
            <p:cNvSpPr/>
            <p:nvPr/>
          </p:nvSpPr>
          <p:spPr>
            <a:xfrm>
              <a:off x="1234828" y="4145811"/>
              <a:ext cx="3024000" cy="180000"/>
            </a:xfrm>
            <a:prstGeom prst="roundRect">
              <a:avLst/>
            </a:pr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s-A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212CB133-C0FB-4E3F-A3D5-1A304E239039}"/>
              </a:ext>
            </a:extLst>
          </p:cNvPr>
          <p:cNvGrpSpPr/>
          <p:nvPr/>
        </p:nvGrpSpPr>
        <p:grpSpPr>
          <a:xfrm>
            <a:off x="5037558" y="1529355"/>
            <a:ext cx="2551277" cy="3240000"/>
            <a:chOff x="5449412" y="2039140"/>
            <a:chExt cx="3401703" cy="4320000"/>
          </a:xfrm>
        </p:grpSpPr>
        <p:graphicFrame>
          <p:nvGraphicFramePr>
            <p:cNvPr id="75" name="Gráfico 74">
              <a:extLst>
                <a:ext uri="{FF2B5EF4-FFF2-40B4-BE49-F238E27FC236}">
                  <a16:creationId xmlns:a16="http://schemas.microsoft.com/office/drawing/2014/main" id="{F0926D63-B9DE-4506-9AD6-965213520F7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81266507"/>
                </p:ext>
              </p:extLst>
            </p:nvPr>
          </p:nvGraphicFramePr>
          <p:xfrm>
            <a:off x="5611115" y="2039140"/>
            <a:ext cx="3240000" cy="43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2" name="Rectángulo: esquinas redondeadas 81">
              <a:extLst>
                <a:ext uri="{FF2B5EF4-FFF2-40B4-BE49-F238E27FC236}">
                  <a16:creationId xmlns:a16="http://schemas.microsoft.com/office/drawing/2014/main" id="{D9F6D1AD-3C37-48B9-8C1C-20BFCF4C062A}"/>
                </a:ext>
              </a:extLst>
            </p:cNvPr>
            <p:cNvSpPr/>
            <p:nvPr/>
          </p:nvSpPr>
          <p:spPr>
            <a:xfrm>
              <a:off x="5449412" y="2413524"/>
              <a:ext cx="3024000" cy="180000"/>
            </a:xfrm>
            <a:prstGeom prst="roundRect">
              <a:avLst/>
            </a:prstGeom>
            <a:noFill/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s-A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4" name="Rectángulo: esquinas redondeadas 83">
              <a:extLst>
                <a:ext uri="{FF2B5EF4-FFF2-40B4-BE49-F238E27FC236}">
                  <a16:creationId xmlns:a16="http://schemas.microsoft.com/office/drawing/2014/main" id="{40535E11-C12A-4972-9CCF-AEEEF1DCBA73}"/>
                </a:ext>
              </a:extLst>
            </p:cNvPr>
            <p:cNvSpPr/>
            <p:nvPr/>
          </p:nvSpPr>
          <p:spPr>
            <a:xfrm>
              <a:off x="5449412" y="3254391"/>
              <a:ext cx="3024000" cy="180000"/>
            </a:xfrm>
            <a:prstGeom prst="round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s-A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Rectángulo: esquinas redondeadas 97">
              <a:extLst>
                <a:ext uri="{FF2B5EF4-FFF2-40B4-BE49-F238E27FC236}">
                  <a16:creationId xmlns:a16="http://schemas.microsoft.com/office/drawing/2014/main" id="{1212B58E-1478-44A9-AC99-B220AE48C14F}"/>
                </a:ext>
              </a:extLst>
            </p:cNvPr>
            <p:cNvSpPr/>
            <p:nvPr/>
          </p:nvSpPr>
          <p:spPr>
            <a:xfrm>
              <a:off x="5449412" y="4284213"/>
              <a:ext cx="3024000" cy="180000"/>
            </a:xfrm>
            <a:prstGeom prst="roundRect">
              <a:avLst/>
            </a:pr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s-A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99" name="Marcador de contenido 6">
            <a:extLst>
              <a:ext uri="{FF2B5EF4-FFF2-40B4-BE49-F238E27FC236}">
                <a16:creationId xmlns:a16="http://schemas.microsoft.com/office/drawing/2014/main" id="{2D1A4A96-78EE-49DA-ABBA-09FFD9F79002}"/>
              </a:ext>
            </a:extLst>
          </p:cNvPr>
          <p:cNvSpPr txBox="1">
            <a:spLocks/>
          </p:cNvSpPr>
          <p:nvPr/>
        </p:nvSpPr>
        <p:spPr>
          <a:xfrm>
            <a:off x="440392" y="672307"/>
            <a:ext cx="8198294" cy="645319"/>
          </a:xfrm>
          <a:prstGeom prst="rect">
            <a:avLst/>
          </a:prstGeom>
        </p:spPr>
        <p:txBody>
          <a:bodyPr>
            <a:noAutofit/>
          </a:bodyPr>
          <a:lstStyle>
            <a:lvl1pPr marL="380998" indent="-380998" algn="just" defTabSz="914395" rtl="0" eaLnBrk="1" latinLnBrk="0" hangingPunct="1">
              <a:lnSpc>
                <a:spcPct val="90000"/>
              </a:lnSpc>
              <a:spcBef>
                <a:spcPts val="999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85796" indent="-228599" algn="just" defTabSz="914395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2993" indent="-228599" algn="just" defTabSz="914395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190" indent="-228599" algn="just" defTabSz="914395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388" indent="-228599" algn="just" defTabSz="914395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586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96">
              <a:spcBef>
                <a:spcPts val="749"/>
              </a:spcBef>
              <a:buNone/>
              <a:defRPr/>
            </a:pPr>
            <a:r>
              <a:rPr lang="es-AR" sz="1200" i="1" dirty="0">
                <a:solidFill>
                  <a:prstClr val="black"/>
                </a:solidFill>
              </a:rPr>
              <a:t>El resultado de las transformaciones a 2050 permitirán </a:t>
            </a:r>
            <a:r>
              <a:rPr lang="es-AR" sz="1200" b="1" i="1" dirty="0">
                <a:solidFill>
                  <a:prstClr val="black"/>
                </a:solidFill>
              </a:rPr>
              <a:t>acortar la brecha existente en la intensidad energética y de las emisiones </a:t>
            </a:r>
            <a:r>
              <a:rPr lang="es-AR" sz="1200" i="1" dirty="0">
                <a:solidFill>
                  <a:prstClr val="black"/>
                </a:solidFill>
              </a:rPr>
              <a:t>de Argentina respecto a otros países de la región y el mundo.  </a:t>
            </a:r>
          </a:p>
        </p:txBody>
      </p:sp>
    </p:spTree>
    <p:extLst>
      <p:ext uri="{BB962C8B-B14F-4D97-AF65-F5344CB8AC3E}">
        <p14:creationId xmlns:p14="http://schemas.microsoft.com/office/powerpoint/2010/main" val="31291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A30A8DC-88DF-4F89-9144-86002298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5" y="319993"/>
            <a:ext cx="8199485" cy="327098"/>
          </a:xfrm>
        </p:spPr>
        <p:txBody>
          <a:bodyPr/>
          <a:lstStyle/>
          <a:p>
            <a:r>
              <a:rPr lang="es-AR" b="1" dirty="0"/>
              <a:t>La sustitución de combustibles es clave para la descarbonización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01646EF-8DF1-447D-8900-93F69F9CF7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7623" y="676647"/>
            <a:ext cx="8198294" cy="645319"/>
          </a:xfrm>
        </p:spPr>
        <p:txBody>
          <a:bodyPr>
            <a:normAutofit/>
          </a:bodyPr>
          <a:lstStyle/>
          <a:p>
            <a:r>
              <a:rPr lang="es-AR" sz="1200" b="1" i="1" dirty="0">
                <a:solidFill>
                  <a:schemeClr val="tx1"/>
                </a:solidFill>
              </a:rPr>
              <a:t>La electrificación del consumo final alcanza el 33% y el 55% </a:t>
            </a:r>
            <a:r>
              <a:rPr lang="es-AR" sz="1200" i="1" dirty="0">
                <a:solidFill>
                  <a:schemeClr val="tx1"/>
                </a:solidFill>
              </a:rPr>
              <a:t>en los escenarios </a:t>
            </a:r>
            <a:r>
              <a:rPr lang="es-AR" sz="1200" b="1" i="1" dirty="0">
                <a:solidFill>
                  <a:srgbClr val="80D3FB"/>
                </a:solidFill>
              </a:rPr>
              <a:t>Increased Effort</a:t>
            </a:r>
            <a:r>
              <a:rPr lang="es-AR" sz="1200" i="1" dirty="0">
                <a:solidFill>
                  <a:schemeClr val="tx1"/>
                </a:solidFill>
              </a:rPr>
              <a:t> y </a:t>
            </a:r>
            <a:r>
              <a:rPr lang="es-AR" sz="1200" b="1" i="1" dirty="0">
                <a:solidFill>
                  <a:srgbClr val="92D050"/>
                </a:solidFill>
              </a:rPr>
              <a:t>Green Disruptive </a:t>
            </a:r>
            <a:r>
              <a:rPr lang="es-AR" sz="1200" i="1" dirty="0">
                <a:solidFill>
                  <a:schemeClr val="tx1"/>
                </a:solidFill>
              </a:rPr>
              <a:t>respectivamente, reduciendo el consumo de gas y petróleo un 30% en el último.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437624" y="1969895"/>
          <a:ext cx="4062711" cy="273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596293" y="1969896"/>
          <a:ext cx="4030718" cy="273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2741080" y="4786183"/>
            <a:ext cx="93012" cy="870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0839" y="4747807"/>
            <a:ext cx="683200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/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Electricidad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08431" y="4786411"/>
            <a:ext cx="93012" cy="87086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4939" y="4747807"/>
            <a:ext cx="694421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/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 Natural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83389" y="4783398"/>
            <a:ext cx="93012" cy="8708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1062" y="4747807"/>
            <a:ext cx="1137003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Derivados del Petróleo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17047" y="4779537"/>
            <a:ext cx="93012" cy="87086"/>
          </a:xfrm>
          <a:prstGeom prst="rect">
            <a:avLst/>
          </a:prstGeom>
          <a:solidFill>
            <a:srgbClr val="84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79728" y="4745997"/>
            <a:ext cx="790601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/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Energético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65088" y="4777165"/>
            <a:ext cx="93012" cy="87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27769" y="4743625"/>
            <a:ext cx="421910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/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86665" y="1751183"/>
            <a:ext cx="22721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900" b="1" spc="-8" dirty="0">
                <a:solidFill>
                  <a:srgbClr val="52555A"/>
                </a:solidFill>
                <a:latin typeface="Verdana"/>
                <a:cs typeface="Verdana"/>
              </a:rPr>
              <a:t>Consumo Energético Final 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ES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Mtep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45335" y="1751183"/>
            <a:ext cx="22721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900" b="1" spc="-8" dirty="0">
                <a:solidFill>
                  <a:srgbClr val="52555A"/>
                </a:solidFill>
                <a:latin typeface="Verdana"/>
                <a:cs typeface="Verdana"/>
              </a:rPr>
              <a:t>Consumo Energético Final 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ES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Mtep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56323A7C-ED0A-4555-A443-4A142BD85D94}"/>
              </a:ext>
            </a:extLst>
          </p:cNvPr>
          <p:cNvSpPr/>
          <p:nvPr/>
        </p:nvSpPr>
        <p:spPr>
          <a:xfrm>
            <a:off x="807062" y="1486538"/>
            <a:ext cx="31432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1050" b="1" spc="-8" dirty="0">
                <a:solidFill>
                  <a:srgbClr val="51C3F9"/>
                </a:solidFill>
                <a:latin typeface="Verdana"/>
                <a:cs typeface="Verdana"/>
              </a:rPr>
              <a:t>Increased Effort </a:t>
            </a:r>
            <a:endParaRPr lang="es-ES" sz="1050" dirty="0">
              <a:solidFill>
                <a:srgbClr val="51C3F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B431BA91-C886-4961-8CE6-A986290A4400}"/>
              </a:ext>
            </a:extLst>
          </p:cNvPr>
          <p:cNvSpPr/>
          <p:nvPr/>
        </p:nvSpPr>
        <p:spPr>
          <a:xfrm>
            <a:off x="4974494" y="1485390"/>
            <a:ext cx="31432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1050" b="1" spc="-8" dirty="0">
                <a:solidFill>
                  <a:srgbClr val="99CB38"/>
                </a:solidFill>
                <a:latin typeface="Verdana"/>
                <a:cs typeface="Verdana"/>
              </a:rPr>
              <a:t>Green Disruptive</a:t>
            </a:r>
            <a:endParaRPr lang="es-ES" sz="1050" dirty="0">
              <a:solidFill>
                <a:srgbClr val="99CB3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object 26">
            <a:extLst>
              <a:ext uri="{FF2B5EF4-FFF2-40B4-BE49-F238E27FC236}">
                <a16:creationId xmlns:a16="http://schemas.microsoft.com/office/drawing/2014/main" id="{46B46FCF-588A-430B-8841-AA1CB16E2305}"/>
              </a:ext>
            </a:extLst>
          </p:cNvPr>
          <p:cNvSpPr txBox="1"/>
          <p:nvPr/>
        </p:nvSpPr>
        <p:spPr>
          <a:xfrm>
            <a:off x="3885538" y="4966766"/>
            <a:ext cx="1313143" cy="113493"/>
          </a:xfrm>
          <a:prstGeom prst="rect">
            <a:avLst/>
          </a:prstGeom>
          <a:ln>
            <a:noFill/>
          </a:ln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lang="es-419" sz="675" spc="-4" dirty="0">
                <a:solidFill>
                  <a:prstClr val="black"/>
                </a:solidFill>
                <a:latin typeface="Verdana"/>
                <a:cs typeface="Verdana"/>
              </a:rPr>
              <a:t>Fuente: análisis Deloitte</a:t>
            </a:r>
            <a:endParaRPr sz="675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6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669787" y="3787223"/>
            <a:ext cx="396275" cy="186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37%</a:t>
            </a:r>
          </a:p>
        </p:txBody>
      </p:sp>
      <p:sp>
        <p:nvSpPr>
          <p:cNvPr id="38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669787" y="4192661"/>
            <a:ext cx="396275" cy="186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19%</a:t>
            </a:r>
          </a:p>
        </p:txBody>
      </p:sp>
      <p:sp>
        <p:nvSpPr>
          <p:cNvPr id="45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3974682" y="3243763"/>
            <a:ext cx="396275" cy="186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31%</a:t>
            </a:r>
          </a:p>
        </p:txBody>
      </p:sp>
      <p:sp>
        <p:nvSpPr>
          <p:cNvPr id="46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3974682" y="3983789"/>
            <a:ext cx="396275" cy="186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33%</a:t>
            </a:r>
          </a:p>
        </p:txBody>
      </p:sp>
      <p:sp>
        <p:nvSpPr>
          <p:cNvPr id="78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669787" y="3236997"/>
            <a:ext cx="396275" cy="186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34%</a:t>
            </a:r>
          </a:p>
        </p:txBody>
      </p:sp>
      <p:sp>
        <p:nvSpPr>
          <p:cNvPr id="79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3974681" y="2574591"/>
            <a:ext cx="396275" cy="186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26%</a:t>
            </a:r>
          </a:p>
        </p:txBody>
      </p:sp>
      <p:sp>
        <p:nvSpPr>
          <p:cNvPr id="80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669787" y="2952340"/>
            <a:ext cx="396275" cy="186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6%</a:t>
            </a:r>
          </a:p>
        </p:txBody>
      </p:sp>
      <p:sp>
        <p:nvSpPr>
          <p:cNvPr id="81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4035762" y="2157069"/>
            <a:ext cx="396275" cy="186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7%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792140" y="2908282"/>
            <a:ext cx="14922" cy="45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691103" y="2741300"/>
            <a:ext cx="281959" cy="2249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4%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H="1" flipV="1">
            <a:off x="4126801" y="2096929"/>
            <a:ext cx="13035" cy="38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3985821" y="1936796"/>
            <a:ext cx="281959" cy="2249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2%</a:t>
            </a:r>
          </a:p>
        </p:txBody>
      </p:sp>
      <p:sp>
        <p:nvSpPr>
          <p:cNvPr id="93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4828054" y="3787725"/>
            <a:ext cx="396275" cy="186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37%</a:t>
            </a:r>
          </a:p>
        </p:txBody>
      </p:sp>
      <p:sp>
        <p:nvSpPr>
          <p:cNvPr id="94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4828054" y="4193163"/>
            <a:ext cx="396275" cy="186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19%</a:t>
            </a:r>
          </a:p>
        </p:txBody>
      </p:sp>
      <p:sp>
        <p:nvSpPr>
          <p:cNvPr id="95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4828054" y="3237500"/>
            <a:ext cx="396275" cy="186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34%</a:t>
            </a:r>
          </a:p>
        </p:txBody>
      </p:sp>
      <p:sp>
        <p:nvSpPr>
          <p:cNvPr id="96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4828054" y="2952842"/>
            <a:ext cx="396275" cy="186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6%</a:t>
            </a: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4950408" y="2908784"/>
            <a:ext cx="14922" cy="45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4849371" y="2741803"/>
            <a:ext cx="281959" cy="2249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4%</a:t>
            </a:r>
          </a:p>
        </p:txBody>
      </p:sp>
      <p:cxnSp>
        <p:nvCxnSpPr>
          <p:cNvPr id="119" name="Straight Connector 118"/>
          <p:cNvCxnSpPr/>
          <p:nvPr/>
        </p:nvCxnSpPr>
        <p:spPr>
          <a:xfrm flipH="1" flipV="1">
            <a:off x="8258724" y="2689561"/>
            <a:ext cx="13035" cy="38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8117745" y="2529429"/>
            <a:ext cx="281959" cy="2249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2%</a:t>
            </a:r>
          </a:p>
        </p:txBody>
      </p:sp>
      <p:sp>
        <p:nvSpPr>
          <p:cNvPr id="121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8115598" y="3311756"/>
            <a:ext cx="396275" cy="186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23%</a:t>
            </a:r>
          </a:p>
        </p:txBody>
      </p:sp>
      <p:sp>
        <p:nvSpPr>
          <p:cNvPr id="122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8115598" y="3914693"/>
            <a:ext cx="396275" cy="186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51%</a:t>
            </a:r>
          </a:p>
        </p:txBody>
      </p:sp>
      <p:sp>
        <p:nvSpPr>
          <p:cNvPr id="123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8115598" y="2965324"/>
            <a:ext cx="396275" cy="186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16%</a:t>
            </a:r>
          </a:p>
        </p:txBody>
      </p:sp>
      <p:sp>
        <p:nvSpPr>
          <p:cNvPr id="124" name="CuadroTexto 1">
            <a:extLst>
              <a:ext uri="{FF2B5EF4-FFF2-40B4-BE49-F238E27FC236}">
                <a16:creationId xmlns:a16="http://schemas.microsoft.com/office/drawing/2014/main" id="{8D4C986A-20DC-4394-8116-6FEAD948B2E8}"/>
              </a:ext>
            </a:extLst>
          </p:cNvPr>
          <p:cNvSpPr txBox="1"/>
          <p:nvPr/>
        </p:nvSpPr>
        <p:spPr>
          <a:xfrm>
            <a:off x="8147914" y="2754428"/>
            <a:ext cx="396275" cy="186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s-AR" sz="900" b="1" dirty="0">
                <a:solidFill>
                  <a:prstClr val="black"/>
                </a:solidFill>
                <a:latin typeface="Calibri" panose="020F0502020204030204"/>
              </a:rPr>
              <a:t>8%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6F1B43C-0EE2-4853-8F46-03C77765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9BE92D-0AB3-4D31-9020-D9795941237E}" type="slidenum">
              <a:rPr lang="es-AR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 defTabSz="685800"/>
              <a:t>5</a:t>
            </a:fld>
            <a:endParaRPr lang="es-AR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6B4F6EAA-3536-4162-8DB4-7CBCCCFFE3A2}"/>
              </a:ext>
            </a:extLst>
          </p:cNvPr>
          <p:cNvCxnSpPr>
            <a:cxnSpLocks/>
          </p:cNvCxnSpPr>
          <p:nvPr/>
        </p:nvCxnSpPr>
        <p:spPr>
          <a:xfrm>
            <a:off x="8541296" y="2930817"/>
            <a:ext cx="0" cy="54990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22">
            <a:extLst>
              <a:ext uri="{FF2B5EF4-FFF2-40B4-BE49-F238E27FC236}">
                <a16:creationId xmlns:a16="http://schemas.microsoft.com/office/drawing/2014/main" id="{078FDD2D-1077-4A3F-866B-4D7816BCC931}"/>
              </a:ext>
            </a:extLst>
          </p:cNvPr>
          <p:cNvSpPr/>
          <p:nvPr/>
        </p:nvSpPr>
        <p:spPr>
          <a:xfrm>
            <a:off x="8627011" y="3045398"/>
            <a:ext cx="378000" cy="351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r>
              <a:rPr lang="es-AR" sz="975" b="1" dirty="0">
                <a:solidFill>
                  <a:prstClr val="white"/>
                </a:solidFill>
                <a:latin typeface="Calibri" panose="020F0502020204030204"/>
              </a:rPr>
              <a:t>-30%</a:t>
            </a:r>
          </a:p>
        </p:txBody>
      </p:sp>
    </p:spTree>
    <p:extLst>
      <p:ext uri="{BB962C8B-B14F-4D97-AF65-F5344CB8AC3E}">
        <p14:creationId xmlns:p14="http://schemas.microsoft.com/office/powerpoint/2010/main" val="242996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35C2B01-9E14-40A9-86E8-907201DD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96" y="349958"/>
            <a:ext cx="8199485" cy="292461"/>
          </a:xfrm>
        </p:spPr>
        <p:txBody>
          <a:bodyPr/>
          <a:lstStyle/>
          <a:p>
            <a:r>
              <a:rPr lang="es-AR" b="1" dirty="0"/>
              <a:t>La Generación de Electricidad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B049450-DC82-4956-B8AC-62C8B32F2E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404" y="675504"/>
            <a:ext cx="8198294" cy="645319"/>
          </a:xfrm>
        </p:spPr>
        <p:txBody>
          <a:bodyPr>
            <a:normAutofit/>
          </a:bodyPr>
          <a:lstStyle/>
          <a:p>
            <a:r>
              <a:rPr lang="es-AR" sz="1200" b="1" i="1" dirty="0">
                <a:solidFill>
                  <a:schemeClr val="tx1"/>
                </a:solidFill>
              </a:rPr>
              <a:t>El consumo eléctrico alcanza entre 382 y 424 TWh en 2050</a:t>
            </a:r>
            <a:r>
              <a:rPr lang="es-AR" sz="1200" i="1" dirty="0">
                <a:solidFill>
                  <a:schemeClr val="tx1"/>
                </a:solidFill>
              </a:rPr>
              <a:t>, y es suministrado mayoritariamente con fuentes verdes, reduciendo la participación de la generación térmica en la matriz. </a:t>
            </a:r>
          </a:p>
        </p:txBody>
      </p:sp>
      <p:graphicFrame>
        <p:nvGraphicFramePr>
          <p:cNvPr id="42" name="Gráfico 33">
            <a:extLst>
              <a:ext uri="{FF2B5EF4-FFF2-40B4-BE49-F238E27FC236}">
                <a16:creationId xmlns:a16="http://schemas.microsoft.com/office/drawing/2014/main" id="{103B745B-C173-4637-A065-C029A079AD5A}"/>
              </a:ext>
            </a:extLst>
          </p:cNvPr>
          <p:cNvGraphicFramePr/>
          <p:nvPr/>
        </p:nvGraphicFramePr>
        <p:xfrm>
          <a:off x="4507580" y="1647046"/>
          <a:ext cx="4164162" cy="337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Gráfico 67">
            <a:extLst>
              <a:ext uri="{FF2B5EF4-FFF2-40B4-BE49-F238E27FC236}">
                <a16:creationId xmlns:a16="http://schemas.microsoft.com/office/drawing/2014/main" id="{0B0D82D3-2AFD-485C-8172-6CF69C4AB8EB}"/>
              </a:ext>
            </a:extLst>
          </p:cNvPr>
          <p:cNvGraphicFramePr/>
          <p:nvPr/>
        </p:nvGraphicFramePr>
        <p:xfrm>
          <a:off x="458404" y="1647046"/>
          <a:ext cx="4049177" cy="337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object 26">
            <a:extLst>
              <a:ext uri="{FF2B5EF4-FFF2-40B4-BE49-F238E27FC236}">
                <a16:creationId xmlns:a16="http://schemas.microsoft.com/office/drawing/2014/main" id="{46B46FCF-588A-430B-8841-AA1CB16E2305}"/>
              </a:ext>
            </a:extLst>
          </p:cNvPr>
          <p:cNvSpPr txBox="1"/>
          <p:nvPr/>
        </p:nvSpPr>
        <p:spPr>
          <a:xfrm>
            <a:off x="3831447" y="4807786"/>
            <a:ext cx="1313143" cy="113493"/>
          </a:xfrm>
          <a:prstGeom prst="rect">
            <a:avLst/>
          </a:prstGeom>
          <a:ln>
            <a:noFill/>
          </a:ln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lang="es-419" sz="675" spc="-4" dirty="0">
                <a:solidFill>
                  <a:prstClr val="black"/>
                </a:solidFill>
                <a:latin typeface="Verdana"/>
                <a:cs typeface="Verdana"/>
              </a:rPr>
              <a:t>Fuente: análisis Deloitte</a:t>
            </a:r>
            <a:endParaRPr sz="675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A1B62B18-E497-4FE1-A7C7-1BCC9E9171E4}"/>
              </a:ext>
            </a:extLst>
          </p:cNvPr>
          <p:cNvSpPr/>
          <p:nvPr/>
        </p:nvSpPr>
        <p:spPr>
          <a:xfrm>
            <a:off x="1418667" y="1497202"/>
            <a:ext cx="21286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900" b="1" spc="-8" dirty="0">
                <a:solidFill>
                  <a:srgbClr val="52555A"/>
                </a:solidFill>
                <a:latin typeface="Verdana"/>
                <a:cs typeface="Verdana"/>
              </a:rPr>
              <a:t>Generación Eléctrica 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ES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TWh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cxnSp>
        <p:nvCxnSpPr>
          <p:cNvPr id="46" name="Connettore 2 19">
            <a:extLst>
              <a:ext uri="{FF2B5EF4-FFF2-40B4-BE49-F238E27FC236}">
                <a16:creationId xmlns:a16="http://schemas.microsoft.com/office/drawing/2014/main" id="{4CB5698F-8437-4CCA-BC61-55C41871ABCB}"/>
              </a:ext>
            </a:extLst>
          </p:cNvPr>
          <p:cNvCxnSpPr/>
          <p:nvPr/>
        </p:nvCxnSpPr>
        <p:spPr>
          <a:xfrm flipV="1">
            <a:off x="1314336" y="1874142"/>
            <a:ext cx="1814407" cy="1196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e 20">
            <a:extLst>
              <a:ext uri="{FF2B5EF4-FFF2-40B4-BE49-F238E27FC236}">
                <a16:creationId xmlns:a16="http://schemas.microsoft.com/office/drawing/2014/main" id="{2E9D249F-7A89-4C99-88F4-D5D2E3450E74}"/>
              </a:ext>
            </a:extLst>
          </p:cNvPr>
          <p:cNvSpPr/>
          <p:nvPr/>
        </p:nvSpPr>
        <p:spPr>
          <a:xfrm>
            <a:off x="2255185" y="2016078"/>
            <a:ext cx="572807" cy="38336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it-IT" sz="825" b="1" dirty="0">
                <a:solidFill>
                  <a:prstClr val="black"/>
                </a:solidFill>
                <a:latin typeface="Calibri" panose="020F0502020204030204"/>
              </a:rPr>
              <a:t>+2,9%/año</a:t>
            </a:r>
            <a:endParaRPr lang="en-US" sz="82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8" name="Connettore 1 3">
            <a:extLst>
              <a:ext uri="{FF2B5EF4-FFF2-40B4-BE49-F238E27FC236}">
                <a16:creationId xmlns:a16="http://schemas.microsoft.com/office/drawing/2014/main" id="{007AC3A2-A239-4580-8F2E-469665CB99F4}"/>
              </a:ext>
            </a:extLst>
          </p:cNvPr>
          <p:cNvCxnSpPr/>
          <p:nvPr/>
        </p:nvCxnSpPr>
        <p:spPr>
          <a:xfrm>
            <a:off x="1485900" y="3544292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ttore 1 23">
            <a:extLst>
              <a:ext uri="{FF2B5EF4-FFF2-40B4-BE49-F238E27FC236}">
                <a16:creationId xmlns:a16="http://schemas.microsoft.com/office/drawing/2014/main" id="{DD77644B-E3A3-448F-9100-6867FC8AC8B5}"/>
              </a:ext>
            </a:extLst>
          </p:cNvPr>
          <p:cNvCxnSpPr/>
          <p:nvPr/>
        </p:nvCxnSpPr>
        <p:spPr>
          <a:xfrm>
            <a:off x="1771650" y="3086108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ttore 1 24">
            <a:extLst>
              <a:ext uri="{FF2B5EF4-FFF2-40B4-BE49-F238E27FC236}">
                <a16:creationId xmlns:a16="http://schemas.microsoft.com/office/drawing/2014/main" id="{02BEF1A0-A555-40BA-B88D-F901E44D4E72}"/>
              </a:ext>
            </a:extLst>
          </p:cNvPr>
          <p:cNvCxnSpPr/>
          <p:nvPr/>
        </p:nvCxnSpPr>
        <p:spPr>
          <a:xfrm>
            <a:off x="2785842" y="3143258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ttore 1 25">
            <a:extLst>
              <a:ext uri="{FF2B5EF4-FFF2-40B4-BE49-F238E27FC236}">
                <a16:creationId xmlns:a16="http://schemas.microsoft.com/office/drawing/2014/main" id="{FF19E2B5-BCA4-419C-A8DD-78723DEFB454}"/>
              </a:ext>
            </a:extLst>
          </p:cNvPr>
          <p:cNvCxnSpPr/>
          <p:nvPr/>
        </p:nvCxnSpPr>
        <p:spPr>
          <a:xfrm>
            <a:off x="2971800" y="2343158"/>
            <a:ext cx="27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ttore 2 8">
            <a:extLst>
              <a:ext uri="{FF2B5EF4-FFF2-40B4-BE49-F238E27FC236}">
                <a16:creationId xmlns:a16="http://schemas.microsoft.com/office/drawing/2014/main" id="{A3352EB8-3619-4BB6-8ED1-7DE8C94B10DD}"/>
              </a:ext>
            </a:extLst>
          </p:cNvPr>
          <p:cNvCxnSpPr>
            <a:cxnSpLocks/>
          </p:cNvCxnSpPr>
          <p:nvPr/>
        </p:nvCxnSpPr>
        <p:spPr>
          <a:xfrm>
            <a:off x="1828800" y="3128154"/>
            <a:ext cx="0" cy="3984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e 26">
            <a:extLst>
              <a:ext uri="{FF2B5EF4-FFF2-40B4-BE49-F238E27FC236}">
                <a16:creationId xmlns:a16="http://schemas.microsoft.com/office/drawing/2014/main" id="{3D49CDA0-4126-4067-8B80-D0C1A2B8747C}"/>
              </a:ext>
            </a:extLst>
          </p:cNvPr>
          <p:cNvSpPr/>
          <p:nvPr/>
        </p:nvSpPr>
        <p:spPr>
          <a:xfrm>
            <a:off x="1314450" y="3086108"/>
            <a:ext cx="687108" cy="3833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it-IT" sz="825" b="1" dirty="0">
                <a:solidFill>
                  <a:prstClr val="black"/>
                </a:solidFill>
                <a:latin typeface="Calibri" panose="020F0502020204030204"/>
              </a:rPr>
              <a:t>+61% </a:t>
            </a:r>
            <a:endParaRPr lang="en-US" sz="82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4" name="Connettore 2 28">
            <a:extLst>
              <a:ext uri="{FF2B5EF4-FFF2-40B4-BE49-F238E27FC236}">
                <a16:creationId xmlns:a16="http://schemas.microsoft.com/office/drawing/2014/main" id="{3FE22242-6721-47F0-B8DF-EF1961C62065}"/>
              </a:ext>
            </a:extLst>
          </p:cNvPr>
          <p:cNvCxnSpPr/>
          <p:nvPr/>
        </p:nvCxnSpPr>
        <p:spPr>
          <a:xfrm>
            <a:off x="3071592" y="2387258"/>
            <a:ext cx="0" cy="729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e 26">
            <a:extLst>
              <a:ext uri="{FF2B5EF4-FFF2-40B4-BE49-F238E27FC236}">
                <a16:creationId xmlns:a16="http://schemas.microsoft.com/office/drawing/2014/main" id="{37902962-1BDB-4557-B558-A02C06A6F62A}"/>
              </a:ext>
            </a:extLst>
          </p:cNvPr>
          <p:cNvSpPr/>
          <p:nvPr/>
        </p:nvSpPr>
        <p:spPr>
          <a:xfrm>
            <a:off x="2498163" y="2538005"/>
            <a:ext cx="687108" cy="3833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it-IT" sz="825" b="1" dirty="0">
                <a:solidFill>
                  <a:prstClr val="black"/>
                </a:solidFill>
                <a:latin typeface="Calibri" panose="020F0502020204030204"/>
              </a:rPr>
              <a:t>+76% </a:t>
            </a:r>
            <a:endParaRPr lang="en-US" sz="82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Rectangle 22">
            <a:extLst>
              <a:ext uri="{FF2B5EF4-FFF2-40B4-BE49-F238E27FC236}">
                <a16:creationId xmlns:a16="http://schemas.microsoft.com/office/drawing/2014/main" id="{56323A7C-ED0A-4555-A443-4A142BD85D94}"/>
              </a:ext>
            </a:extLst>
          </p:cNvPr>
          <p:cNvSpPr/>
          <p:nvPr/>
        </p:nvSpPr>
        <p:spPr>
          <a:xfrm>
            <a:off x="807062" y="1263680"/>
            <a:ext cx="31432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1050" b="1" spc="-8" dirty="0">
                <a:solidFill>
                  <a:srgbClr val="51C3F9"/>
                </a:solidFill>
                <a:latin typeface="Verdana"/>
                <a:cs typeface="Verdana"/>
              </a:rPr>
              <a:t>Increased Effort </a:t>
            </a:r>
            <a:endParaRPr lang="es-ES" sz="1050" dirty="0">
              <a:solidFill>
                <a:srgbClr val="51C3F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Rectangle 22">
            <a:extLst>
              <a:ext uri="{FF2B5EF4-FFF2-40B4-BE49-F238E27FC236}">
                <a16:creationId xmlns:a16="http://schemas.microsoft.com/office/drawing/2014/main" id="{B431BA91-C886-4961-8CE6-A986290A4400}"/>
              </a:ext>
            </a:extLst>
          </p:cNvPr>
          <p:cNvSpPr/>
          <p:nvPr/>
        </p:nvSpPr>
        <p:spPr>
          <a:xfrm>
            <a:off x="5018036" y="1262533"/>
            <a:ext cx="31432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1050" b="1" spc="-8" dirty="0">
                <a:solidFill>
                  <a:srgbClr val="99CB38"/>
                </a:solidFill>
                <a:latin typeface="Verdana"/>
                <a:cs typeface="Verdana"/>
              </a:rPr>
              <a:t>Green Disruptive</a:t>
            </a:r>
            <a:endParaRPr lang="es-ES" sz="1050" dirty="0">
              <a:solidFill>
                <a:srgbClr val="99CB3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8" name="Connettore 2 19">
            <a:extLst>
              <a:ext uri="{FF2B5EF4-FFF2-40B4-BE49-F238E27FC236}">
                <a16:creationId xmlns:a16="http://schemas.microsoft.com/office/drawing/2014/main" id="{F3EE3E3E-5BCD-46D1-A99F-90E3783C9EC6}"/>
              </a:ext>
            </a:extLst>
          </p:cNvPr>
          <p:cNvCxnSpPr/>
          <p:nvPr/>
        </p:nvCxnSpPr>
        <p:spPr>
          <a:xfrm flipV="1">
            <a:off x="5824686" y="1872639"/>
            <a:ext cx="1814407" cy="1196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Ovale 20">
            <a:extLst>
              <a:ext uri="{FF2B5EF4-FFF2-40B4-BE49-F238E27FC236}">
                <a16:creationId xmlns:a16="http://schemas.microsoft.com/office/drawing/2014/main" id="{600A003B-2CE4-4992-8A3D-1CB6CC556D33}"/>
              </a:ext>
            </a:extLst>
          </p:cNvPr>
          <p:cNvSpPr/>
          <p:nvPr/>
        </p:nvSpPr>
        <p:spPr>
          <a:xfrm>
            <a:off x="6765535" y="2014574"/>
            <a:ext cx="572807" cy="38336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it-IT" sz="825" b="1" dirty="0">
                <a:solidFill>
                  <a:prstClr val="black"/>
                </a:solidFill>
                <a:latin typeface="Calibri" panose="020F0502020204030204"/>
              </a:rPr>
              <a:t>+3,2%/año</a:t>
            </a:r>
            <a:endParaRPr lang="en-US" sz="82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0" name="Connettore 1 3">
            <a:extLst>
              <a:ext uri="{FF2B5EF4-FFF2-40B4-BE49-F238E27FC236}">
                <a16:creationId xmlns:a16="http://schemas.microsoft.com/office/drawing/2014/main" id="{4B56E57E-A9F4-491F-AEB5-DDEEC802F192}"/>
              </a:ext>
            </a:extLst>
          </p:cNvPr>
          <p:cNvCxnSpPr/>
          <p:nvPr/>
        </p:nvCxnSpPr>
        <p:spPr>
          <a:xfrm>
            <a:off x="6096042" y="3542789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ttore 1 23">
            <a:extLst>
              <a:ext uri="{FF2B5EF4-FFF2-40B4-BE49-F238E27FC236}">
                <a16:creationId xmlns:a16="http://schemas.microsoft.com/office/drawing/2014/main" id="{235CCD5D-6988-4A5F-B590-FFABAE6ACA3C}"/>
              </a:ext>
            </a:extLst>
          </p:cNvPr>
          <p:cNvCxnSpPr/>
          <p:nvPr/>
        </p:nvCxnSpPr>
        <p:spPr>
          <a:xfrm>
            <a:off x="6225389" y="3028439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ttore 1 24">
            <a:extLst>
              <a:ext uri="{FF2B5EF4-FFF2-40B4-BE49-F238E27FC236}">
                <a16:creationId xmlns:a16="http://schemas.microsoft.com/office/drawing/2014/main" id="{D772B018-32F9-40EC-B642-A0880A41AACF}"/>
              </a:ext>
            </a:extLst>
          </p:cNvPr>
          <p:cNvCxnSpPr/>
          <p:nvPr/>
        </p:nvCxnSpPr>
        <p:spPr>
          <a:xfrm>
            <a:off x="7225245" y="3028439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ttore 1 25">
            <a:extLst>
              <a:ext uri="{FF2B5EF4-FFF2-40B4-BE49-F238E27FC236}">
                <a16:creationId xmlns:a16="http://schemas.microsoft.com/office/drawing/2014/main" id="{E00F1EF9-D8C3-4C3A-A77C-D191F9E5B9FA}"/>
              </a:ext>
            </a:extLst>
          </p:cNvPr>
          <p:cNvCxnSpPr/>
          <p:nvPr/>
        </p:nvCxnSpPr>
        <p:spPr>
          <a:xfrm>
            <a:off x="7581942" y="2114039"/>
            <a:ext cx="1714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ttore 2 8">
            <a:extLst>
              <a:ext uri="{FF2B5EF4-FFF2-40B4-BE49-F238E27FC236}">
                <a16:creationId xmlns:a16="http://schemas.microsoft.com/office/drawing/2014/main" id="{1BDDA8A8-5253-4594-BE0F-334BBCDFFB7D}"/>
              </a:ext>
            </a:extLst>
          </p:cNvPr>
          <p:cNvCxnSpPr/>
          <p:nvPr/>
        </p:nvCxnSpPr>
        <p:spPr>
          <a:xfrm>
            <a:off x="6324642" y="3085589"/>
            <a:ext cx="0" cy="457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e 26">
            <a:extLst>
              <a:ext uri="{FF2B5EF4-FFF2-40B4-BE49-F238E27FC236}">
                <a16:creationId xmlns:a16="http://schemas.microsoft.com/office/drawing/2014/main" id="{38A1B55F-354A-466D-8ECE-F6AC6BF76100}"/>
              </a:ext>
            </a:extLst>
          </p:cNvPr>
          <p:cNvSpPr/>
          <p:nvPr/>
        </p:nvSpPr>
        <p:spPr>
          <a:xfrm>
            <a:off x="5782235" y="3128155"/>
            <a:ext cx="687108" cy="3833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it-IT" sz="825" b="1" dirty="0">
                <a:solidFill>
                  <a:prstClr val="black"/>
                </a:solidFill>
                <a:latin typeface="Calibri" panose="020F0502020204030204"/>
              </a:rPr>
              <a:t>+80% </a:t>
            </a:r>
            <a:endParaRPr lang="en-US" sz="82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6" name="Connettore 2 28">
            <a:extLst>
              <a:ext uri="{FF2B5EF4-FFF2-40B4-BE49-F238E27FC236}">
                <a16:creationId xmlns:a16="http://schemas.microsoft.com/office/drawing/2014/main" id="{2C00DB6B-A847-4723-BCAB-2432A5735D39}"/>
              </a:ext>
            </a:extLst>
          </p:cNvPr>
          <p:cNvCxnSpPr/>
          <p:nvPr/>
        </p:nvCxnSpPr>
        <p:spPr>
          <a:xfrm>
            <a:off x="7516464" y="2156333"/>
            <a:ext cx="0" cy="8537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Ovale 26">
            <a:extLst>
              <a:ext uri="{FF2B5EF4-FFF2-40B4-BE49-F238E27FC236}">
                <a16:creationId xmlns:a16="http://schemas.microsoft.com/office/drawing/2014/main" id="{D1C3EB2F-F9FD-4515-B03A-E4E0D595B376}"/>
              </a:ext>
            </a:extLst>
          </p:cNvPr>
          <p:cNvSpPr/>
          <p:nvPr/>
        </p:nvSpPr>
        <p:spPr>
          <a:xfrm>
            <a:off x="7037589" y="2383136"/>
            <a:ext cx="687108" cy="3833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it-IT" sz="825" b="1" dirty="0">
                <a:solidFill>
                  <a:prstClr val="black"/>
                </a:solidFill>
                <a:latin typeface="Calibri" panose="020F0502020204030204"/>
              </a:rPr>
              <a:t>+75% </a:t>
            </a:r>
            <a:endParaRPr lang="en-US" sz="82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Rectangle 19">
            <a:extLst>
              <a:ext uri="{FF2B5EF4-FFF2-40B4-BE49-F238E27FC236}">
                <a16:creationId xmlns:a16="http://schemas.microsoft.com/office/drawing/2014/main" id="{330A4E6B-FF5B-4BBC-A510-74172C15A343}"/>
              </a:ext>
            </a:extLst>
          </p:cNvPr>
          <p:cNvSpPr/>
          <p:nvPr/>
        </p:nvSpPr>
        <p:spPr>
          <a:xfrm>
            <a:off x="5667564" y="1506827"/>
            <a:ext cx="21286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900" b="1" spc="-8" dirty="0">
                <a:solidFill>
                  <a:srgbClr val="52555A"/>
                </a:solidFill>
                <a:latin typeface="Verdana"/>
                <a:cs typeface="Verdana"/>
              </a:rPr>
              <a:t>Generación Eléctrica 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ES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TWh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332181" y="4531827"/>
            <a:ext cx="93012" cy="8708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401941" y="4493451"/>
            <a:ext cx="530915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Térmica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839043" y="4532056"/>
            <a:ext cx="93012" cy="87086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905552" y="4493451"/>
            <a:ext cx="780983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Hidroeléctrica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587921" y="4529042"/>
            <a:ext cx="93012" cy="87086"/>
          </a:xfrm>
          <a:prstGeom prst="rect">
            <a:avLst/>
          </a:prstGeom>
          <a:solidFill>
            <a:srgbClr val="85B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55594" y="4493451"/>
            <a:ext cx="455672" cy="196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Eólica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010238" y="4526991"/>
            <a:ext cx="93012" cy="870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072919" y="4493451"/>
            <a:ext cx="409086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390092" y="4526991"/>
            <a:ext cx="93012" cy="87086"/>
          </a:xfrm>
          <a:prstGeom prst="rect">
            <a:avLst/>
          </a:prstGeom>
          <a:solidFill>
            <a:srgbClr val="297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52774" y="4493451"/>
            <a:ext cx="787395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 </a:t>
            </a:r>
            <a:r>
              <a:rPr lang="es-AR" sz="675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</a:t>
            </a:r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098083" y="4526991"/>
            <a:ext cx="93012" cy="87086"/>
          </a:xfrm>
          <a:prstGeom prst="rect">
            <a:avLst/>
          </a:prstGeom>
          <a:solidFill>
            <a:srgbClr val="BFE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160764" y="4493451"/>
            <a:ext cx="574196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Resto 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660504" y="4526991"/>
            <a:ext cx="93012" cy="87086"/>
          </a:xfrm>
          <a:prstGeom prst="rect">
            <a:avLst/>
          </a:prstGeom>
          <a:solidFill>
            <a:srgbClr val="EAF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23186" y="4493451"/>
            <a:ext cx="511679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Nuclear</a:t>
            </a:r>
          </a:p>
        </p:txBody>
      </p:sp>
      <p:sp>
        <p:nvSpPr>
          <p:cNvPr id="99" name="Rectangle 98"/>
          <p:cNvSpPr/>
          <p:nvPr/>
        </p:nvSpPr>
        <p:spPr>
          <a:xfrm>
            <a:off x="6140002" y="4526991"/>
            <a:ext cx="93012" cy="8708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202684" y="4493451"/>
            <a:ext cx="774571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Cogeneración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C04C4E5-6522-43C6-8471-FE3228C6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D9BE92D-0AB3-4D31-9020-D9795941237E}" type="slidenum">
              <a:rPr lang="es-AR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 defTabSz="685800">
                <a:defRPr/>
              </a:pPr>
              <a:t>6</a:t>
            </a:fld>
            <a:endParaRPr lang="es-AR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7DB4599-0CAE-429B-9301-12D952F8EF58}"/>
              </a:ext>
            </a:extLst>
          </p:cNvPr>
          <p:cNvSpPr/>
          <p:nvPr/>
        </p:nvSpPr>
        <p:spPr>
          <a:xfrm>
            <a:off x="3469994" y="2504662"/>
            <a:ext cx="783000" cy="137515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0582127C-F4F0-40DA-B37B-83EA5DA48475}"/>
              </a:ext>
            </a:extLst>
          </p:cNvPr>
          <p:cNvSpPr/>
          <p:nvPr/>
        </p:nvSpPr>
        <p:spPr>
          <a:xfrm>
            <a:off x="7609958" y="2279376"/>
            <a:ext cx="783000" cy="176135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5CE5C7D6-C949-4989-A0A6-16C0640F78C8}"/>
              </a:ext>
            </a:extLst>
          </p:cNvPr>
          <p:cNvSpPr/>
          <p:nvPr/>
        </p:nvSpPr>
        <p:spPr>
          <a:xfrm>
            <a:off x="4153161" y="2675544"/>
            <a:ext cx="377972" cy="318764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s-AR" sz="975" b="1" dirty="0">
                <a:solidFill>
                  <a:prstClr val="white"/>
                </a:solidFill>
                <a:latin typeface="Calibri" panose="020F0502020204030204"/>
              </a:rPr>
              <a:t>71%</a:t>
            </a:r>
          </a:p>
        </p:txBody>
      </p:sp>
      <p:sp>
        <p:nvSpPr>
          <p:cNvPr id="72" name="Elipse 22">
            <a:extLst>
              <a:ext uri="{FF2B5EF4-FFF2-40B4-BE49-F238E27FC236}">
                <a16:creationId xmlns:a16="http://schemas.microsoft.com/office/drawing/2014/main" id="{DF9B02EB-3598-4C59-9C63-D997C8134E67}"/>
              </a:ext>
            </a:extLst>
          </p:cNvPr>
          <p:cNvSpPr/>
          <p:nvPr/>
        </p:nvSpPr>
        <p:spPr>
          <a:xfrm>
            <a:off x="8297477" y="2777154"/>
            <a:ext cx="378000" cy="351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s-AR" sz="975" b="1" dirty="0">
                <a:solidFill>
                  <a:prstClr val="white"/>
                </a:solidFill>
                <a:latin typeface="Calibri" panose="020F0502020204030204"/>
              </a:rPr>
              <a:t>81%</a:t>
            </a:r>
          </a:p>
        </p:txBody>
      </p:sp>
    </p:spTree>
    <p:extLst>
      <p:ext uri="{BB962C8B-B14F-4D97-AF65-F5344CB8AC3E}">
        <p14:creationId xmlns:p14="http://schemas.microsoft.com/office/powerpoint/2010/main" val="379703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D127561-94CE-4A5C-89C7-B5D9380E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78" y="349073"/>
            <a:ext cx="8199485" cy="285533"/>
          </a:xfrm>
        </p:spPr>
        <p:txBody>
          <a:bodyPr/>
          <a:lstStyle/>
          <a:p>
            <a:r>
              <a:rPr lang="es-AR" b="1" dirty="0"/>
              <a:t>Cubrimiento del máximo de demanda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9CECFDF-4715-47E9-9C43-DFAACECF6B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6842" y="677175"/>
            <a:ext cx="8198294" cy="645319"/>
          </a:xfrm>
        </p:spPr>
        <p:txBody>
          <a:bodyPr>
            <a:noAutofit/>
          </a:bodyPr>
          <a:lstStyle/>
          <a:p>
            <a:r>
              <a:rPr lang="es-AR" sz="1200" b="1" i="1" dirty="0">
                <a:solidFill>
                  <a:schemeClr val="tx1"/>
                </a:solidFill>
              </a:rPr>
              <a:t>El máximo de demanda se cubre con generación renovable intermitente, </a:t>
            </a:r>
            <a:r>
              <a:rPr lang="es-AR" sz="1200" i="1" dirty="0">
                <a:solidFill>
                  <a:schemeClr val="tx1"/>
                </a:solidFill>
              </a:rPr>
              <a:t>de forma costo eficiente para el sistema. El respaldo lo otorga el uso de baterías y la flexibilidad del gas. </a:t>
            </a:r>
          </a:p>
          <a:p>
            <a:endParaRPr lang="es-AR" sz="1200" i="1" dirty="0">
              <a:solidFill>
                <a:schemeClr val="tx1"/>
              </a:solidFill>
            </a:endParaRPr>
          </a:p>
        </p:txBody>
      </p:sp>
      <p:graphicFrame>
        <p:nvGraphicFramePr>
          <p:cNvPr id="12" name="Marcador de contenido 8">
            <a:extLst>
              <a:ext uri="{FF2B5EF4-FFF2-40B4-BE49-F238E27FC236}">
                <a16:creationId xmlns:a16="http://schemas.microsoft.com/office/drawing/2014/main" id="{7FCD5984-71D8-4946-A263-A7F00A2DB18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72679" y="1658006"/>
          <a:ext cx="3951684" cy="268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D279793-3A9E-4D39-8ACC-675C5500919E}"/>
              </a:ext>
            </a:extLst>
          </p:cNvPr>
          <p:cNvSpPr txBox="1"/>
          <p:nvPr/>
        </p:nvSpPr>
        <p:spPr>
          <a:xfrm>
            <a:off x="3915105" y="2123824"/>
            <a:ext cx="1018515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s-AR" sz="6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 Demand response</a:t>
            </a:r>
          </a:p>
          <a:p>
            <a:pPr defTabSz="685800">
              <a:spcAft>
                <a:spcPts val="450"/>
              </a:spcAft>
            </a:pPr>
            <a:r>
              <a:rPr lang="es-AR" sz="6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 Baterías</a:t>
            </a:r>
          </a:p>
        </p:txBody>
      </p:sp>
      <p:graphicFrame>
        <p:nvGraphicFramePr>
          <p:cNvPr id="14" name="Marcador de contenido 8">
            <a:extLst>
              <a:ext uri="{FF2B5EF4-FFF2-40B4-BE49-F238E27FC236}">
                <a16:creationId xmlns:a16="http://schemas.microsoft.com/office/drawing/2014/main" id="{F1348733-BD13-48D1-8393-466248F9033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700588" y="1643718"/>
          <a:ext cx="3970735" cy="268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uadroTexto 11">
            <a:extLst>
              <a:ext uri="{FF2B5EF4-FFF2-40B4-BE49-F238E27FC236}">
                <a16:creationId xmlns:a16="http://schemas.microsoft.com/office/drawing/2014/main" id="{DFD0223A-356C-4205-AE32-E8250552E942}"/>
              </a:ext>
            </a:extLst>
          </p:cNvPr>
          <p:cNvSpPr txBox="1"/>
          <p:nvPr/>
        </p:nvSpPr>
        <p:spPr>
          <a:xfrm>
            <a:off x="8161295" y="1725022"/>
            <a:ext cx="1018515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s-AR" sz="6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 Demand response</a:t>
            </a:r>
          </a:p>
          <a:p>
            <a:pPr defTabSz="685800">
              <a:spcAft>
                <a:spcPts val="450"/>
              </a:spcAft>
            </a:pPr>
            <a:r>
              <a:rPr lang="es-AR" sz="6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 Baterías</a:t>
            </a: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A1B62B18-E497-4FE1-A7C7-1BCC9E9171E4}"/>
              </a:ext>
            </a:extLst>
          </p:cNvPr>
          <p:cNvSpPr/>
          <p:nvPr/>
        </p:nvSpPr>
        <p:spPr>
          <a:xfrm>
            <a:off x="896857" y="1417134"/>
            <a:ext cx="31033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900" b="1" spc="-8" dirty="0">
                <a:solidFill>
                  <a:srgbClr val="52555A"/>
                </a:solidFill>
                <a:latin typeface="Verdana"/>
                <a:cs typeface="Verdana"/>
              </a:rPr>
              <a:t>Potencia para cubrir el pico de demanda 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(GW)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56323A7C-ED0A-4555-A443-4A142BD85D94}"/>
              </a:ext>
            </a:extLst>
          </p:cNvPr>
          <p:cNvSpPr/>
          <p:nvPr/>
        </p:nvSpPr>
        <p:spPr>
          <a:xfrm>
            <a:off x="876896" y="1203803"/>
            <a:ext cx="31432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1050" b="1" spc="-8" dirty="0">
                <a:solidFill>
                  <a:srgbClr val="51C3F9"/>
                </a:solidFill>
                <a:latin typeface="Verdana"/>
                <a:cs typeface="Verdana"/>
              </a:rPr>
              <a:t>Increased Effort </a:t>
            </a:r>
            <a:endParaRPr lang="es-ES" sz="1050" dirty="0">
              <a:solidFill>
                <a:srgbClr val="51C3F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B431BA91-C886-4961-8CE6-A986290A4400}"/>
              </a:ext>
            </a:extLst>
          </p:cNvPr>
          <p:cNvSpPr/>
          <p:nvPr/>
        </p:nvSpPr>
        <p:spPr>
          <a:xfrm>
            <a:off x="5114330" y="1203802"/>
            <a:ext cx="31432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1050" b="1" spc="-8" dirty="0">
                <a:solidFill>
                  <a:srgbClr val="99CB38"/>
                </a:solidFill>
                <a:latin typeface="Verdana"/>
                <a:cs typeface="Verdana"/>
              </a:rPr>
              <a:t>Green Disruptive</a:t>
            </a:r>
            <a:endParaRPr lang="es-ES" sz="1050" dirty="0">
              <a:solidFill>
                <a:srgbClr val="99CB3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A1B62B18-E497-4FE1-A7C7-1BCC9E9171E4}"/>
              </a:ext>
            </a:extLst>
          </p:cNvPr>
          <p:cNvSpPr/>
          <p:nvPr/>
        </p:nvSpPr>
        <p:spPr>
          <a:xfrm>
            <a:off x="5134291" y="1434635"/>
            <a:ext cx="31033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900" b="1" spc="-8" dirty="0">
                <a:solidFill>
                  <a:srgbClr val="52555A"/>
                </a:solidFill>
                <a:latin typeface="Verdana"/>
                <a:cs typeface="Verdana"/>
              </a:rPr>
              <a:t>Potencia para cubrir el pico de demanda </a:t>
            </a:r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(GW)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073305" y="4514085"/>
            <a:ext cx="93012" cy="8708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3064" y="4475709"/>
            <a:ext cx="530915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/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Térmica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580167" y="4514314"/>
            <a:ext cx="93012" cy="87086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46676" y="4475709"/>
            <a:ext cx="780983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/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Hidroeléctrica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29044" y="4511300"/>
            <a:ext cx="93012" cy="87086"/>
          </a:xfrm>
          <a:prstGeom prst="rect">
            <a:avLst/>
          </a:prstGeom>
          <a:solidFill>
            <a:srgbClr val="85B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96717" y="4475709"/>
            <a:ext cx="455672" cy="196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Eólica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751361" y="4509249"/>
            <a:ext cx="93012" cy="870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4042" y="4475709"/>
            <a:ext cx="409086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/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131215" y="4509249"/>
            <a:ext cx="93012" cy="87086"/>
          </a:xfrm>
          <a:prstGeom prst="rect">
            <a:avLst/>
          </a:prstGeom>
          <a:solidFill>
            <a:srgbClr val="297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93897" y="4475709"/>
            <a:ext cx="787395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/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 </a:t>
            </a:r>
            <a:r>
              <a:rPr lang="es-AR" sz="675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</a:t>
            </a:r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39206" y="4509249"/>
            <a:ext cx="93012" cy="87086"/>
          </a:xfrm>
          <a:prstGeom prst="rect">
            <a:avLst/>
          </a:prstGeom>
          <a:solidFill>
            <a:srgbClr val="BFE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01888" y="4475709"/>
            <a:ext cx="574196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/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Resto ER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401628" y="4509249"/>
            <a:ext cx="93012" cy="87086"/>
          </a:xfrm>
          <a:prstGeom prst="rect">
            <a:avLst/>
          </a:prstGeom>
          <a:solidFill>
            <a:srgbClr val="EAF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64309" y="4475709"/>
            <a:ext cx="511679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/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Nuclear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881125" y="4509249"/>
            <a:ext cx="93012" cy="8708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43807" y="4475709"/>
            <a:ext cx="774571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/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Cogeneración</a:t>
            </a: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46B46FCF-588A-430B-8841-AA1CB16E2305}"/>
              </a:ext>
            </a:extLst>
          </p:cNvPr>
          <p:cNvSpPr txBox="1"/>
          <p:nvPr/>
        </p:nvSpPr>
        <p:spPr>
          <a:xfrm>
            <a:off x="3903808" y="4818954"/>
            <a:ext cx="1313143" cy="11349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lang="es-419" sz="675" spc="-4" dirty="0">
                <a:solidFill>
                  <a:prstClr val="black"/>
                </a:solidFill>
                <a:latin typeface="Verdana"/>
                <a:cs typeface="Verdana"/>
              </a:rPr>
              <a:t>Fuente: análisis Deloitte</a:t>
            </a:r>
            <a:endParaRPr sz="675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0" name="TextBox 55">
            <a:extLst>
              <a:ext uri="{FF2B5EF4-FFF2-40B4-BE49-F238E27FC236}">
                <a16:creationId xmlns:a16="http://schemas.microsoft.com/office/drawing/2014/main" id="{1B1193E2-C19A-4F94-908E-838632C3DBC6}"/>
              </a:ext>
            </a:extLst>
          </p:cNvPr>
          <p:cNvSpPr txBox="1"/>
          <p:nvPr/>
        </p:nvSpPr>
        <p:spPr>
          <a:xfrm>
            <a:off x="6712576" y="4488176"/>
            <a:ext cx="553357" cy="196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/>
            <a:r>
              <a:rPr lang="es-AR" sz="67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Pico real</a:t>
            </a:r>
          </a:p>
        </p:txBody>
      </p:sp>
      <p:sp>
        <p:nvSpPr>
          <p:cNvPr id="32" name="Rectangle 54">
            <a:extLst>
              <a:ext uri="{FF2B5EF4-FFF2-40B4-BE49-F238E27FC236}">
                <a16:creationId xmlns:a16="http://schemas.microsoft.com/office/drawing/2014/main" id="{E4A70235-F21A-4C5F-8A4A-B22FEFDE3C8C}"/>
              </a:ext>
            </a:extLst>
          </p:cNvPr>
          <p:cNvSpPr/>
          <p:nvPr/>
        </p:nvSpPr>
        <p:spPr>
          <a:xfrm>
            <a:off x="6653705" y="4509249"/>
            <a:ext cx="93012" cy="870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A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C008563-F5FC-4DEA-9AF0-27B491D6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D9BE92D-0AB3-4D31-9020-D9795941237E}" type="slidenum">
              <a:rPr lang="es-AR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 defTabSz="685800"/>
              <a:t>7</a:t>
            </a:fld>
            <a:endParaRPr lang="es-AR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33" name="Marcador de contenido 6">
            <a:extLst>
              <a:ext uri="{FF2B5EF4-FFF2-40B4-BE49-F238E27FC236}">
                <a16:creationId xmlns:a16="http://schemas.microsoft.com/office/drawing/2014/main" id="{3CC90957-0172-4CEE-8599-C9D11DCDCB79}"/>
              </a:ext>
            </a:extLst>
          </p:cNvPr>
          <p:cNvSpPr txBox="1">
            <a:spLocks/>
          </p:cNvSpPr>
          <p:nvPr/>
        </p:nvSpPr>
        <p:spPr>
          <a:xfrm>
            <a:off x="416842" y="999834"/>
            <a:ext cx="8198294" cy="6453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just" defTabSz="914395" rtl="0" eaLnBrk="1" latinLnBrk="0" hangingPunct="1">
              <a:lnSpc>
                <a:spcPct val="90000"/>
              </a:lnSpc>
              <a:spcBef>
                <a:spcPts val="999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None/>
              <a:defRPr lang="es-ES" sz="1800" kern="1200">
                <a:solidFill>
                  <a:schemeClr val="accent6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197" indent="0" algn="just" defTabSz="914395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None/>
              <a:defRPr lang="es-ES" sz="1600" kern="1200">
                <a:solidFill>
                  <a:schemeClr val="accent6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394" indent="0" algn="just" defTabSz="914395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None/>
              <a:defRPr lang="es-ES" sz="1400" kern="1200">
                <a:solidFill>
                  <a:schemeClr val="accent6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190" indent="-228599" algn="just" defTabSz="914395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388" indent="-228599" algn="just" defTabSz="914395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586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96">
              <a:spcBef>
                <a:spcPts val="749"/>
              </a:spcBef>
            </a:pPr>
            <a:r>
              <a:rPr lang="es-AR" sz="1200" dirty="0">
                <a:solidFill>
                  <a:prstClr val="black"/>
                </a:solidFill>
              </a:rPr>
              <a:t>El uso de </a:t>
            </a:r>
            <a:r>
              <a:rPr lang="es-AR" sz="1200" b="1" dirty="0">
                <a:solidFill>
                  <a:prstClr val="black"/>
                </a:solidFill>
              </a:rPr>
              <a:t>redes inteligentes </a:t>
            </a:r>
            <a:r>
              <a:rPr lang="es-AR" sz="1200" dirty="0">
                <a:solidFill>
                  <a:prstClr val="black"/>
                </a:solidFill>
              </a:rPr>
              <a:t>y </a:t>
            </a:r>
            <a:r>
              <a:rPr lang="es-AR" sz="1200" b="1" dirty="0">
                <a:solidFill>
                  <a:prstClr val="black"/>
                </a:solidFill>
              </a:rPr>
              <a:t>bandas tarifarias diferenciadas </a:t>
            </a:r>
            <a:r>
              <a:rPr lang="es-AR" sz="1200" dirty="0">
                <a:solidFill>
                  <a:prstClr val="black"/>
                </a:solidFill>
              </a:rPr>
              <a:t>permiten que se reduzca el pico de demanda.</a:t>
            </a:r>
          </a:p>
        </p:txBody>
      </p:sp>
    </p:spTree>
    <p:extLst>
      <p:ext uri="{BB962C8B-B14F-4D97-AF65-F5344CB8AC3E}">
        <p14:creationId xmlns:p14="http://schemas.microsoft.com/office/powerpoint/2010/main" val="56952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34797F-2811-42EE-A65A-7386A4A05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7779" y="1343519"/>
            <a:ext cx="7080476" cy="260694"/>
          </a:xfrm>
        </p:spPr>
        <p:txBody>
          <a:bodyPr>
            <a:noAutofit/>
          </a:bodyPr>
          <a:lstStyle/>
          <a:p>
            <a:pPr algn="ctr"/>
            <a:r>
              <a:rPr lang="es-AR" sz="900" b="1" spc="-4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Potencia incremental requerida e inversiones en </a:t>
            </a:r>
            <a:r>
              <a:rPr lang="es-AR" sz="900" b="1" spc="-4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líneas de transmisión a 2050</a:t>
            </a:r>
            <a:endParaRPr lang="es-AR" sz="900" b="1" spc="-4" dirty="0">
              <a:solidFill>
                <a:prstClr val="black">
                  <a:lumMod val="65000"/>
                  <a:lumOff val="35000"/>
                </a:prstClr>
              </a:solidFill>
              <a:ea typeface="Verdana" panose="020B060403050404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48FCCF6-7176-40F0-9448-B2BA3382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42" y="348824"/>
            <a:ext cx="8199485" cy="306315"/>
          </a:xfrm>
        </p:spPr>
        <p:txBody>
          <a:bodyPr/>
          <a:lstStyle/>
          <a:p>
            <a:r>
              <a:rPr lang="es-AR" b="1" dirty="0"/>
              <a:t>Inversiones en capacidad de transporte eléctrico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500EE00-175F-4471-91E9-DF881C6686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404" y="677175"/>
            <a:ext cx="8198294" cy="645319"/>
          </a:xfrm>
        </p:spPr>
        <p:txBody>
          <a:bodyPr>
            <a:noAutofit/>
          </a:bodyPr>
          <a:lstStyle/>
          <a:p>
            <a:r>
              <a:rPr lang="es-AR" sz="1200" b="1" dirty="0">
                <a:solidFill>
                  <a:schemeClr val="tx1"/>
                </a:solidFill>
              </a:rPr>
              <a:t>Se requiere entre 33.500 km y 43.000 km de líneas de expansión de transporte eléctrico, </a:t>
            </a:r>
            <a:r>
              <a:rPr lang="es-AR" sz="1200" dirty="0">
                <a:solidFill>
                  <a:schemeClr val="tx1"/>
                </a:solidFill>
              </a:rPr>
              <a:t>que permiten despachar entre 30 y 35 GW adicionales de potencia</a:t>
            </a:r>
            <a:r>
              <a:rPr lang="es-AR" sz="1200" b="1" dirty="0">
                <a:solidFill>
                  <a:schemeClr val="tx1"/>
                </a:solidFill>
              </a:rPr>
              <a:t> </a:t>
            </a:r>
            <a:r>
              <a:rPr lang="es-AR" sz="1200" dirty="0">
                <a:solidFill>
                  <a:schemeClr val="tx1"/>
                </a:solidFill>
              </a:rPr>
              <a:t>para atender el mayor pico de demanda. </a:t>
            </a:r>
          </a:p>
        </p:txBody>
      </p:sp>
      <p:sp>
        <p:nvSpPr>
          <p:cNvPr id="10" name="object 26">
            <a:extLst>
              <a:ext uri="{FF2B5EF4-FFF2-40B4-BE49-F238E27FC236}">
                <a16:creationId xmlns:a16="http://schemas.microsoft.com/office/drawing/2014/main" id="{5157E4AC-A192-468E-8561-F3C9B22F1E39}"/>
              </a:ext>
            </a:extLst>
          </p:cNvPr>
          <p:cNvSpPr txBox="1"/>
          <p:nvPr/>
        </p:nvSpPr>
        <p:spPr>
          <a:xfrm>
            <a:off x="3903808" y="4900951"/>
            <a:ext cx="1313143" cy="11349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lang="es-419" sz="675" spc="-4" dirty="0">
                <a:solidFill>
                  <a:prstClr val="black"/>
                </a:solidFill>
                <a:latin typeface="Verdana"/>
                <a:cs typeface="Verdana"/>
              </a:rPr>
              <a:t>Fuente: análisis Deloitte</a:t>
            </a:r>
            <a:endParaRPr sz="675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14" name="Marcador de contenido 13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6DE8CBCA-0D8D-49D3-A67A-9F6760BD9DF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28" y="2035580"/>
            <a:ext cx="1721233" cy="2889000"/>
          </a:xfr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DB63696-FF3F-46AB-A89C-3C46199B4D47}"/>
              </a:ext>
            </a:extLst>
          </p:cNvPr>
          <p:cNvSpPr txBox="1"/>
          <p:nvPr/>
        </p:nvSpPr>
        <p:spPr>
          <a:xfrm>
            <a:off x="3053570" y="2502275"/>
            <a:ext cx="540000" cy="270000"/>
          </a:xfrm>
          <a:prstGeom prst="roundRect">
            <a:avLst>
              <a:gd name="adj" fmla="val 9562"/>
            </a:avLst>
          </a:prstGeom>
          <a:solidFill>
            <a:srgbClr val="92D050"/>
          </a:solidFill>
          <a:ln w="12700">
            <a:solidFill>
              <a:schemeClr val="bg1"/>
            </a:solidFill>
          </a:ln>
        </p:spPr>
        <p:txBody>
          <a:bodyPr wrap="square" lIns="108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2.200 </a:t>
            </a:r>
            <a:r>
              <a:rPr lang="es-AR" sz="750" dirty="0">
                <a:solidFill>
                  <a:prstClr val="white"/>
                </a:solidFill>
                <a:latin typeface="Calibri" panose="020F0502020204030204"/>
              </a:rPr>
              <a:t>k</a:t>
            </a:r>
            <a:r>
              <a:rPr lang="es-AR" sz="675" dirty="0">
                <a:solidFill>
                  <a:prstClr val="white"/>
                </a:solidFill>
                <a:latin typeface="Calibri" panose="020F0502020204030204"/>
              </a:rPr>
              <a:t>m NEA</a:t>
            </a:r>
            <a:endParaRPr lang="es-AR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271772B-E197-4777-9C10-B61E9BFFAF23}"/>
              </a:ext>
            </a:extLst>
          </p:cNvPr>
          <p:cNvSpPr txBox="1"/>
          <p:nvPr/>
        </p:nvSpPr>
        <p:spPr>
          <a:xfrm>
            <a:off x="2779418" y="3431940"/>
            <a:ext cx="540000" cy="270000"/>
          </a:xfrm>
          <a:prstGeom prst="roundRect">
            <a:avLst>
              <a:gd name="adj" fmla="val 9562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txBody>
          <a:bodyPr wrap="square" lIns="81000" tIns="27000" rIns="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1.600 </a:t>
            </a:r>
            <a:r>
              <a:rPr lang="es-AR" sz="675" dirty="0">
                <a:solidFill>
                  <a:prstClr val="white"/>
                </a:solidFill>
                <a:latin typeface="Calibri" panose="020F0502020204030204"/>
              </a:rPr>
              <a:t>Km    Gran BS. AS.</a:t>
            </a:r>
            <a:endParaRPr lang="es-AR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C4CC148-B0BA-4C93-A7C4-C28A6071BB35}"/>
              </a:ext>
            </a:extLst>
          </p:cNvPr>
          <p:cNvSpPr txBox="1"/>
          <p:nvPr/>
        </p:nvSpPr>
        <p:spPr>
          <a:xfrm>
            <a:off x="2930184" y="2938248"/>
            <a:ext cx="540000" cy="270000"/>
          </a:xfrm>
          <a:prstGeom prst="roundRect">
            <a:avLst>
              <a:gd name="adj" fmla="val 9562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 lIns="108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1.800</a:t>
            </a:r>
            <a:r>
              <a:rPr lang="es-AR" sz="75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s-AR" sz="675" dirty="0">
                <a:solidFill>
                  <a:prstClr val="white"/>
                </a:solidFill>
                <a:latin typeface="Calibri" panose="020F0502020204030204"/>
              </a:rPr>
              <a:t>Km CENTRO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2BFC0FD-FA28-4A1E-8047-8D36F0218D03}"/>
              </a:ext>
            </a:extLst>
          </p:cNvPr>
          <p:cNvSpPr txBox="1"/>
          <p:nvPr/>
        </p:nvSpPr>
        <p:spPr>
          <a:xfrm>
            <a:off x="1585195" y="2249396"/>
            <a:ext cx="459000" cy="270000"/>
          </a:xfrm>
          <a:prstGeom prst="roundRect">
            <a:avLst>
              <a:gd name="adj" fmla="val 9562"/>
            </a:avLst>
          </a:prstGeom>
          <a:solidFill>
            <a:srgbClr val="C86400">
              <a:alpha val="90000"/>
            </a:srgbClr>
          </a:solidFill>
          <a:ln w="12700">
            <a:solidFill>
              <a:schemeClr val="bg1"/>
            </a:solidFill>
          </a:ln>
        </p:spPr>
        <p:txBody>
          <a:bodyPr wrap="square" lIns="108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12.000 </a:t>
            </a:r>
            <a:r>
              <a:rPr lang="es-AR" sz="675" dirty="0">
                <a:solidFill>
                  <a:prstClr val="white"/>
                </a:solidFill>
                <a:latin typeface="Calibri" panose="020F0502020204030204"/>
              </a:rPr>
              <a:t>Km NOA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19F801F-A1EA-41E6-B6D4-BA0CC7E8AF42}"/>
              </a:ext>
            </a:extLst>
          </p:cNvPr>
          <p:cNvSpPr txBox="1"/>
          <p:nvPr/>
        </p:nvSpPr>
        <p:spPr>
          <a:xfrm>
            <a:off x="1401951" y="2807043"/>
            <a:ext cx="540000" cy="270000"/>
          </a:xfrm>
          <a:prstGeom prst="roundRect">
            <a:avLst>
              <a:gd name="adj" fmla="val 9562"/>
            </a:avLst>
          </a:prstGeom>
          <a:solidFill>
            <a:srgbClr val="DFBE9D"/>
          </a:solidFill>
          <a:ln w="12700">
            <a:solidFill>
              <a:schemeClr val="bg1"/>
            </a:solidFill>
          </a:ln>
        </p:spPr>
        <p:txBody>
          <a:bodyPr wrap="square" lIns="108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9.000 </a:t>
            </a:r>
            <a:r>
              <a:rPr lang="es-AR" sz="675" dirty="0">
                <a:solidFill>
                  <a:prstClr val="white"/>
                </a:solidFill>
                <a:latin typeface="Calibri" panose="020F0502020204030204"/>
              </a:rPr>
              <a:t>Km CUYO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1652233-1608-4FA1-8193-9058D8C8FB9E}"/>
              </a:ext>
            </a:extLst>
          </p:cNvPr>
          <p:cNvSpPr txBox="1"/>
          <p:nvPr/>
        </p:nvSpPr>
        <p:spPr>
          <a:xfrm>
            <a:off x="1845128" y="4086125"/>
            <a:ext cx="540000" cy="270000"/>
          </a:xfrm>
          <a:prstGeom prst="roundRect">
            <a:avLst>
              <a:gd name="adj" fmla="val 9562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 lIns="81000" tIns="27000" rIns="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2.400 </a:t>
            </a:r>
            <a:r>
              <a:rPr lang="es-AR" sz="675" dirty="0">
                <a:solidFill>
                  <a:prstClr val="white"/>
                </a:solidFill>
                <a:latin typeface="Calibri" panose="020F0502020204030204"/>
              </a:rPr>
              <a:t>Km PATAGONIA </a:t>
            </a:r>
            <a:endParaRPr lang="es-AR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63E8D6-2205-4CF4-904C-1FA589C48A80}"/>
              </a:ext>
            </a:extLst>
          </p:cNvPr>
          <p:cNvSpPr txBox="1"/>
          <p:nvPr/>
        </p:nvSpPr>
        <p:spPr>
          <a:xfrm>
            <a:off x="1379241" y="3467481"/>
            <a:ext cx="540000" cy="270000"/>
          </a:xfrm>
          <a:prstGeom prst="roundRect">
            <a:avLst>
              <a:gd name="adj" fmla="val 9562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 lIns="108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4.500</a:t>
            </a:r>
            <a:r>
              <a:rPr lang="es-AR" sz="75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s-AR" sz="675" dirty="0">
                <a:solidFill>
                  <a:prstClr val="white"/>
                </a:solidFill>
                <a:latin typeface="Calibri" panose="020F0502020204030204"/>
              </a:rPr>
              <a:t>Km COMAHUE  </a:t>
            </a:r>
            <a:endParaRPr lang="es-AR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75FD381-A490-4CC7-A6EB-18C3B8D3E8A5}"/>
              </a:ext>
            </a:extLst>
          </p:cNvPr>
          <p:cNvSpPr txBox="1"/>
          <p:nvPr/>
        </p:nvSpPr>
        <p:spPr>
          <a:xfrm>
            <a:off x="1364214" y="2247473"/>
            <a:ext cx="284776" cy="270000"/>
          </a:xfrm>
          <a:prstGeom prst="homePlate">
            <a:avLst>
              <a:gd name="adj" fmla="val 19921"/>
            </a:avLst>
          </a:prstGeom>
          <a:solidFill>
            <a:srgbClr val="C86400">
              <a:alpha val="90000"/>
            </a:srgbClr>
          </a:solidFill>
          <a:ln w="12700">
            <a:solidFill>
              <a:schemeClr val="bg1"/>
            </a:solidFill>
          </a:ln>
        </p:spPr>
        <p:txBody>
          <a:bodyPr wrap="square" lIns="27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8 GW</a:t>
            </a:r>
            <a:endParaRPr lang="es-AR" sz="6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3852435-51FB-4176-B6C3-7E4382CEB2F3}"/>
              </a:ext>
            </a:extLst>
          </p:cNvPr>
          <p:cNvSpPr txBox="1"/>
          <p:nvPr/>
        </p:nvSpPr>
        <p:spPr>
          <a:xfrm>
            <a:off x="1212299" y="2807043"/>
            <a:ext cx="298359" cy="270000"/>
          </a:xfrm>
          <a:prstGeom prst="homePlate">
            <a:avLst>
              <a:gd name="adj" fmla="val 29948"/>
            </a:avLst>
          </a:prstGeom>
          <a:solidFill>
            <a:srgbClr val="DFBE9D"/>
          </a:solidFill>
          <a:ln w="12700">
            <a:solidFill>
              <a:schemeClr val="bg1"/>
            </a:solidFill>
          </a:ln>
        </p:spPr>
        <p:txBody>
          <a:bodyPr wrap="square" lIns="27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6</a:t>
            </a:r>
          </a:p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GW</a:t>
            </a:r>
            <a:endParaRPr lang="es-AR" sz="6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F0799E7-4658-4829-88D2-FE50DA9EF744}"/>
              </a:ext>
            </a:extLst>
          </p:cNvPr>
          <p:cNvSpPr txBox="1"/>
          <p:nvPr/>
        </p:nvSpPr>
        <p:spPr>
          <a:xfrm>
            <a:off x="1174152" y="3467481"/>
            <a:ext cx="298359" cy="270000"/>
          </a:xfrm>
          <a:prstGeom prst="homePlate">
            <a:avLst>
              <a:gd name="adj" fmla="val 29948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 lIns="27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GW</a:t>
            </a:r>
            <a:endParaRPr lang="es-AR" sz="6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134A996-7247-435C-A48F-2122FCF5B7C6}"/>
              </a:ext>
            </a:extLst>
          </p:cNvPr>
          <p:cNvSpPr txBox="1"/>
          <p:nvPr/>
        </p:nvSpPr>
        <p:spPr>
          <a:xfrm>
            <a:off x="2835221" y="2504548"/>
            <a:ext cx="305019" cy="270000"/>
          </a:xfrm>
          <a:prstGeom prst="homePlate">
            <a:avLst>
              <a:gd name="adj" fmla="val 29948"/>
            </a:avLst>
          </a:prstGeom>
          <a:solidFill>
            <a:srgbClr val="92D050"/>
          </a:solidFill>
          <a:ln w="12700">
            <a:solidFill>
              <a:schemeClr val="bg1"/>
            </a:solidFill>
          </a:ln>
        </p:spPr>
        <p:txBody>
          <a:bodyPr wrap="square" lIns="27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2 GW</a:t>
            </a:r>
            <a:endParaRPr lang="es-AR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354421E-F24F-4D18-BD9E-67A8AF6476A9}"/>
              </a:ext>
            </a:extLst>
          </p:cNvPr>
          <p:cNvSpPr txBox="1"/>
          <p:nvPr/>
        </p:nvSpPr>
        <p:spPr>
          <a:xfrm>
            <a:off x="2757324" y="2938248"/>
            <a:ext cx="305019" cy="270000"/>
          </a:xfrm>
          <a:prstGeom prst="homePlate">
            <a:avLst>
              <a:gd name="adj" fmla="val 29948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 lIns="27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2 GW</a:t>
            </a:r>
            <a:endParaRPr lang="es-AR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028F1F0-2765-4E43-93DE-41BBBECFE534}"/>
              </a:ext>
            </a:extLst>
          </p:cNvPr>
          <p:cNvSpPr txBox="1"/>
          <p:nvPr/>
        </p:nvSpPr>
        <p:spPr>
          <a:xfrm>
            <a:off x="1627225" y="4086125"/>
            <a:ext cx="298359" cy="270000"/>
          </a:xfrm>
          <a:prstGeom prst="homePlate">
            <a:avLst>
              <a:gd name="adj" fmla="val 29948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 lIns="27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GW</a:t>
            </a:r>
            <a:endParaRPr lang="es-AR" sz="6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C400A23-0D08-4412-BC50-71D336DE49A4}"/>
              </a:ext>
            </a:extLst>
          </p:cNvPr>
          <p:cNvSpPr txBox="1"/>
          <p:nvPr/>
        </p:nvSpPr>
        <p:spPr>
          <a:xfrm>
            <a:off x="2575518" y="3431126"/>
            <a:ext cx="298359" cy="270000"/>
          </a:xfrm>
          <a:prstGeom prst="homePlate">
            <a:avLst>
              <a:gd name="adj" fmla="val 29948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txBody>
          <a:bodyPr wrap="square" lIns="27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8</a:t>
            </a:r>
          </a:p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GW</a:t>
            </a:r>
            <a:endParaRPr lang="es-AR" sz="67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Marcador de contenido 13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45BF2A10-19C4-48AD-9110-A1C24A74E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81" y="2035580"/>
            <a:ext cx="1721233" cy="2889000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2818F916-79BD-44D2-8027-08AA9470DCC9}"/>
              </a:ext>
            </a:extLst>
          </p:cNvPr>
          <p:cNvSpPr txBox="1"/>
          <p:nvPr/>
        </p:nvSpPr>
        <p:spPr>
          <a:xfrm>
            <a:off x="7352195" y="2547393"/>
            <a:ext cx="540000" cy="270000"/>
          </a:xfrm>
          <a:prstGeom prst="roundRect">
            <a:avLst>
              <a:gd name="adj" fmla="val 9562"/>
            </a:avLst>
          </a:prstGeom>
          <a:solidFill>
            <a:srgbClr val="92D050"/>
          </a:solidFill>
          <a:ln w="12700">
            <a:solidFill>
              <a:schemeClr val="bg1"/>
            </a:solidFill>
          </a:ln>
        </p:spPr>
        <p:txBody>
          <a:bodyPr wrap="square" lIns="108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2.200 </a:t>
            </a:r>
            <a:r>
              <a:rPr lang="es-AR" sz="750" dirty="0">
                <a:solidFill>
                  <a:prstClr val="white"/>
                </a:solidFill>
                <a:latin typeface="Calibri" panose="020F0502020204030204"/>
              </a:rPr>
              <a:t>k</a:t>
            </a:r>
            <a:r>
              <a:rPr lang="es-AR" sz="675" dirty="0">
                <a:solidFill>
                  <a:prstClr val="white"/>
                </a:solidFill>
                <a:latin typeface="Calibri" panose="020F0502020204030204"/>
              </a:rPr>
              <a:t>m NEA</a:t>
            </a:r>
            <a:endParaRPr lang="es-AR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E1AF626-524D-4040-B781-B0D7CDD26304}"/>
              </a:ext>
            </a:extLst>
          </p:cNvPr>
          <p:cNvSpPr txBox="1"/>
          <p:nvPr/>
        </p:nvSpPr>
        <p:spPr>
          <a:xfrm>
            <a:off x="7023902" y="3386822"/>
            <a:ext cx="540000" cy="270000"/>
          </a:xfrm>
          <a:prstGeom prst="roundRect">
            <a:avLst>
              <a:gd name="adj" fmla="val 9562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txBody>
          <a:bodyPr wrap="square" lIns="81000" tIns="27000" rIns="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600 </a:t>
            </a:r>
            <a:r>
              <a:rPr lang="es-AR" sz="675" dirty="0">
                <a:solidFill>
                  <a:prstClr val="white"/>
                </a:solidFill>
                <a:latin typeface="Calibri" panose="020F0502020204030204"/>
              </a:rPr>
              <a:t>Km    Gran BS. AS.</a:t>
            </a:r>
            <a:endParaRPr lang="es-AR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EF8C453-25BA-450F-A6F2-BEAEBB70E945}"/>
              </a:ext>
            </a:extLst>
          </p:cNvPr>
          <p:cNvSpPr txBox="1"/>
          <p:nvPr/>
        </p:nvSpPr>
        <p:spPr>
          <a:xfrm>
            <a:off x="7255871" y="2902152"/>
            <a:ext cx="540000" cy="270000"/>
          </a:xfrm>
          <a:prstGeom prst="roundRect">
            <a:avLst>
              <a:gd name="adj" fmla="val 9562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 lIns="108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1.800</a:t>
            </a:r>
            <a:r>
              <a:rPr lang="es-AR" sz="75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s-AR" sz="675" dirty="0">
                <a:solidFill>
                  <a:prstClr val="white"/>
                </a:solidFill>
                <a:latin typeface="Calibri" panose="020F0502020204030204"/>
              </a:rPr>
              <a:t>Km CENTRO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C537928-7706-49BB-9FB8-0D65D421876E}"/>
              </a:ext>
            </a:extLst>
          </p:cNvPr>
          <p:cNvSpPr txBox="1"/>
          <p:nvPr/>
        </p:nvSpPr>
        <p:spPr>
          <a:xfrm>
            <a:off x="5883819" y="2159156"/>
            <a:ext cx="459000" cy="270000"/>
          </a:xfrm>
          <a:prstGeom prst="roundRect">
            <a:avLst>
              <a:gd name="adj" fmla="val 9562"/>
            </a:avLst>
          </a:prstGeom>
          <a:solidFill>
            <a:srgbClr val="C86400">
              <a:alpha val="90000"/>
            </a:srgbClr>
          </a:solidFill>
          <a:ln w="12700">
            <a:solidFill>
              <a:schemeClr val="bg1"/>
            </a:solidFill>
          </a:ln>
        </p:spPr>
        <p:txBody>
          <a:bodyPr wrap="square" lIns="108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19.500 </a:t>
            </a:r>
            <a:r>
              <a:rPr lang="es-AR" sz="675" dirty="0">
                <a:solidFill>
                  <a:prstClr val="white"/>
                </a:solidFill>
                <a:latin typeface="Calibri" panose="020F0502020204030204"/>
              </a:rPr>
              <a:t>Km NOA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D0136DB-1FC0-44E0-9D43-FCD92E1FEE8A}"/>
              </a:ext>
            </a:extLst>
          </p:cNvPr>
          <p:cNvSpPr txBox="1"/>
          <p:nvPr/>
        </p:nvSpPr>
        <p:spPr>
          <a:xfrm>
            <a:off x="5673503" y="2852163"/>
            <a:ext cx="540000" cy="270000"/>
          </a:xfrm>
          <a:prstGeom prst="roundRect">
            <a:avLst>
              <a:gd name="adj" fmla="val 9562"/>
            </a:avLst>
          </a:prstGeom>
          <a:solidFill>
            <a:srgbClr val="DFBE9D"/>
          </a:solidFill>
          <a:ln w="12700">
            <a:solidFill>
              <a:schemeClr val="bg1"/>
            </a:solidFill>
          </a:ln>
        </p:spPr>
        <p:txBody>
          <a:bodyPr wrap="square" lIns="108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13.500 </a:t>
            </a:r>
            <a:r>
              <a:rPr lang="es-AR" sz="675" dirty="0">
                <a:solidFill>
                  <a:prstClr val="white"/>
                </a:solidFill>
                <a:latin typeface="Calibri" panose="020F0502020204030204"/>
              </a:rPr>
              <a:t>Km CUYO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59A18F3-C4EB-4CF7-8334-65834246B6D1}"/>
              </a:ext>
            </a:extLst>
          </p:cNvPr>
          <p:cNvSpPr txBox="1"/>
          <p:nvPr/>
        </p:nvSpPr>
        <p:spPr>
          <a:xfrm>
            <a:off x="6089609" y="4095148"/>
            <a:ext cx="540000" cy="270000"/>
          </a:xfrm>
          <a:prstGeom prst="roundRect">
            <a:avLst>
              <a:gd name="adj" fmla="val 9562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 lIns="81000" tIns="27000" rIns="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2.400 </a:t>
            </a:r>
            <a:r>
              <a:rPr lang="es-AR" sz="675" dirty="0">
                <a:solidFill>
                  <a:prstClr val="white"/>
                </a:solidFill>
                <a:latin typeface="Calibri" panose="020F0502020204030204"/>
              </a:rPr>
              <a:t>Km PATAGONIA </a:t>
            </a:r>
            <a:endParaRPr lang="es-AR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3E27253-9B15-4E51-87AC-C44B0235AFA5}"/>
              </a:ext>
            </a:extLst>
          </p:cNvPr>
          <p:cNvSpPr txBox="1"/>
          <p:nvPr/>
        </p:nvSpPr>
        <p:spPr>
          <a:xfrm>
            <a:off x="5641770" y="3512601"/>
            <a:ext cx="540000" cy="270000"/>
          </a:xfrm>
          <a:prstGeom prst="roundRect">
            <a:avLst>
              <a:gd name="adj" fmla="val 9562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 lIns="108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3.000</a:t>
            </a:r>
            <a:r>
              <a:rPr lang="es-AR" sz="75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s-AR" sz="675" dirty="0">
                <a:solidFill>
                  <a:prstClr val="white"/>
                </a:solidFill>
                <a:latin typeface="Calibri" panose="020F0502020204030204"/>
              </a:rPr>
              <a:t>Km COMAHUE  </a:t>
            </a:r>
            <a:endParaRPr lang="es-AR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A19599C-34D4-494F-8FC1-FB2FD7B09EFC}"/>
              </a:ext>
            </a:extLst>
          </p:cNvPr>
          <p:cNvSpPr txBox="1"/>
          <p:nvPr/>
        </p:nvSpPr>
        <p:spPr>
          <a:xfrm>
            <a:off x="5662839" y="2157233"/>
            <a:ext cx="284776" cy="270000"/>
          </a:xfrm>
          <a:prstGeom prst="homePlate">
            <a:avLst>
              <a:gd name="adj" fmla="val 19921"/>
            </a:avLst>
          </a:prstGeom>
          <a:solidFill>
            <a:srgbClr val="C86400">
              <a:alpha val="90000"/>
            </a:srgbClr>
          </a:solidFill>
          <a:ln w="12700">
            <a:solidFill>
              <a:schemeClr val="bg1"/>
            </a:solidFill>
          </a:ln>
        </p:spPr>
        <p:txBody>
          <a:bodyPr wrap="square" lIns="27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13 GW</a:t>
            </a:r>
            <a:endParaRPr lang="es-AR" sz="6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8F581A8-55A4-403B-A5DC-0A35D51E657F}"/>
              </a:ext>
            </a:extLst>
          </p:cNvPr>
          <p:cNvSpPr txBox="1"/>
          <p:nvPr/>
        </p:nvSpPr>
        <p:spPr>
          <a:xfrm>
            <a:off x="5483852" y="2852163"/>
            <a:ext cx="298359" cy="270000"/>
          </a:xfrm>
          <a:prstGeom prst="homePlate">
            <a:avLst>
              <a:gd name="adj" fmla="val 29948"/>
            </a:avLst>
          </a:prstGeom>
          <a:solidFill>
            <a:srgbClr val="DFBE9D"/>
          </a:solidFill>
          <a:ln w="12700">
            <a:solidFill>
              <a:schemeClr val="bg1"/>
            </a:solidFill>
          </a:ln>
        </p:spPr>
        <p:txBody>
          <a:bodyPr wrap="square" lIns="27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9</a:t>
            </a:r>
          </a:p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GW</a:t>
            </a:r>
            <a:endParaRPr lang="es-AR" sz="6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0E8F760-2D27-4907-830D-273D2AC7A05E}"/>
              </a:ext>
            </a:extLst>
          </p:cNvPr>
          <p:cNvSpPr txBox="1"/>
          <p:nvPr/>
        </p:nvSpPr>
        <p:spPr>
          <a:xfrm>
            <a:off x="5436681" y="3512601"/>
            <a:ext cx="298359" cy="270000"/>
          </a:xfrm>
          <a:prstGeom prst="homePlate">
            <a:avLst>
              <a:gd name="adj" fmla="val 29948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 lIns="27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GW</a:t>
            </a:r>
            <a:endParaRPr lang="es-AR" sz="6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1984E3C-AD12-4773-BFCD-0B9D34E280D0}"/>
              </a:ext>
            </a:extLst>
          </p:cNvPr>
          <p:cNvSpPr txBox="1"/>
          <p:nvPr/>
        </p:nvSpPr>
        <p:spPr>
          <a:xfrm>
            <a:off x="7133846" y="2549666"/>
            <a:ext cx="305019" cy="270000"/>
          </a:xfrm>
          <a:prstGeom prst="homePlate">
            <a:avLst>
              <a:gd name="adj" fmla="val 29948"/>
            </a:avLst>
          </a:prstGeom>
          <a:solidFill>
            <a:srgbClr val="92D050"/>
          </a:solidFill>
          <a:ln w="12700">
            <a:solidFill>
              <a:schemeClr val="bg1"/>
            </a:solidFill>
          </a:ln>
        </p:spPr>
        <p:txBody>
          <a:bodyPr wrap="square" lIns="27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2 GW</a:t>
            </a:r>
            <a:endParaRPr lang="es-AR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CED5EAD6-7E70-4922-A436-3C38A14F4B15}"/>
              </a:ext>
            </a:extLst>
          </p:cNvPr>
          <p:cNvSpPr txBox="1"/>
          <p:nvPr/>
        </p:nvSpPr>
        <p:spPr>
          <a:xfrm>
            <a:off x="7083011" y="2902152"/>
            <a:ext cx="305019" cy="270000"/>
          </a:xfrm>
          <a:prstGeom prst="homePlate">
            <a:avLst>
              <a:gd name="adj" fmla="val 29948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 lIns="27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2 GW</a:t>
            </a:r>
            <a:endParaRPr lang="es-AR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9893850-AF5E-4703-8D14-0320C6B5D688}"/>
              </a:ext>
            </a:extLst>
          </p:cNvPr>
          <p:cNvSpPr txBox="1"/>
          <p:nvPr/>
        </p:nvSpPr>
        <p:spPr>
          <a:xfrm>
            <a:off x="5871705" y="4095148"/>
            <a:ext cx="298359" cy="270000"/>
          </a:xfrm>
          <a:prstGeom prst="homePlate">
            <a:avLst>
              <a:gd name="adj" fmla="val 29948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 lIns="27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GW</a:t>
            </a:r>
            <a:endParaRPr lang="es-AR" sz="6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1B84A7F8-5AAD-4DF4-94D0-D0763DBE0FC5}"/>
              </a:ext>
            </a:extLst>
          </p:cNvPr>
          <p:cNvSpPr txBox="1"/>
          <p:nvPr/>
        </p:nvSpPr>
        <p:spPr>
          <a:xfrm>
            <a:off x="6820002" y="3386009"/>
            <a:ext cx="298359" cy="270000"/>
          </a:xfrm>
          <a:prstGeom prst="homePlate">
            <a:avLst>
              <a:gd name="adj" fmla="val 29948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txBody>
          <a:bodyPr wrap="square" lIns="27000" tIns="27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  <a:p>
            <a:pPr algn="ctr" defTabSz="685800">
              <a:lnSpc>
                <a:spcPct val="90000"/>
              </a:lnSpc>
            </a:pPr>
            <a:r>
              <a:rPr lang="es-AR" sz="750" b="1" dirty="0">
                <a:solidFill>
                  <a:prstClr val="white"/>
                </a:solidFill>
                <a:latin typeface="Calibri" panose="020F0502020204030204"/>
              </a:rPr>
              <a:t>GW</a:t>
            </a:r>
            <a:endParaRPr lang="es-AR" sz="6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22">
            <a:extLst>
              <a:ext uri="{FF2B5EF4-FFF2-40B4-BE49-F238E27FC236}">
                <a16:creationId xmlns:a16="http://schemas.microsoft.com/office/drawing/2014/main" id="{6D500DC0-4C17-404C-A518-5DCD13972B54}"/>
              </a:ext>
            </a:extLst>
          </p:cNvPr>
          <p:cNvSpPr/>
          <p:nvPr/>
        </p:nvSpPr>
        <p:spPr>
          <a:xfrm>
            <a:off x="1350577" y="1677839"/>
            <a:ext cx="23366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1050" b="1" spc="-8" dirty="0">
                <a:solidFill>
                  <a:srgbClr val="51C3F9"/>
                </a:solidFill>
                <a:latin typeface="Verdana"/>
                <a:cs typeface="Verdana"/>
              </a:rPr>
              <a:t>Increased Effort </a:t>
            </a:r>
            <a:endParaRPr lang="es-ES" sz="1050" dirty="0">
              <a:solidFill>
                <a:srgbClr val="51C3F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84519778-74CF-4BBD-80C7-E994C6CD96AC}"/>
              </a:ext>
            </a:extLst>
          </p:cNvPr>
          <p:cNvSpPr/>
          <p:nvPr/>
        </p:nvSpPr>
        <p:spPr>
          <a:xfrm>
            <a:off x="5285161" y="1677350"/>
            <a:ext cx="252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AR" sz="1050" b="1" spc="-8" dirty="0">
                <a:solidFill>
                  <a:srgbClr val="99CB38"/>
                </a:solidFill>
                <a:latin typeface="Verdana"/>
                <a:cs typeface="Verdana"/>
              </a:rPr>
              <a:t>Green Disruptive</a:t>
            </a:r>
            <a:endParaRPr lang="es-ES" sz="1050" dirty="0">
              <a:solidFill>
                <a:srgbClr val="99CB3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5953D429-632B-4FDB-8EA0-8B4A621FA50E}"/>
              </a:ext>
            </a:extLst>
          </p:cNvPr>
          <p:cNvSpPr txBox="1"/>
          <p:nvPr/>
        </p:nvSpPr>
        <p:spPr>
          <a:xfrm>
            <a:off x="3269334" y="1634212"/>
            <a:ext cx="810000" cy="341324"/>
          </a:xfrm>
          <a:prstGeom prst="roundRect">
            <a:avLst>
              <a:gd name="adj" fmla="val 9562"/>
            </a:avLst>
          </a:prstGeom>
          <a:solidFill>
            <a:schemeClr val="accent5"/>
          </a:solidFill>
          <a:ln w="12700">
            <a:solidFill>
              <a:schemeClr val="bg1"/>
            </a:solidFill>
          </a:ln>
        </p:spPr>
        <p:txBody>
          <a:bodyPr wrap="square" lIns="54000" tIns="54000" rIns="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9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s-AR" sz="1050" b="1" dirty="0">
                <a:solidFill>
                  <a:prstClr val="white"/>
                </a:solidFill>
                <a:latin typeface="Calibri" panose="020F0502020204030204"/>
              </a:rPr>
              <a:t>+ 33.500</a:t>
            </a:r>
            <a:r>
              <a:rPr lang="es-AR" sz="9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s-AR" sz="825" dirty="0">
                <a:solidFill>
                  <a:prstClr val="white"/>
                </a:solidFill>
                <a:latin typeface="Calibri" panose="020F0502020204030204"/>
              </a:rPr>
              <a:t>Km líneas totales</a:t>
            </a:r>
            <a:endParaRPr lang="es-AR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669F15B3-242C-4F29-B785-50BF58D58D65}"/>
              </a:ext>
            </a:extLst>
          </p:cNvPr>
          <p:cNvSpPr txBox="1"/>
          <p:nvPr/>
        </p:nvSpPr>
        <p:spPr>
          <a:xfrm>
            <a:off x="2807793" y="1634212"/>
            <a:ext cx="561351" cy="341324"/>
          </a:xfrm>
          <a:prstGeom prst="homePlate">
            <a:avLst>
              <a:gd name="adj" fmla="val 29948"/>
            </a:avLst>
          </a:prstGeom>
          <a:solidFill>
            <a:schemeClr val="accent5"/>
          </a:solidFill>
          <a:ln w="12700">
            <a:solidFill>
              <a:schemeClr val="bg1"/>
            </a:solidFill>
          </a:ln>
        </p:spPr>
        <p:txBody>
          <a:bodyPr wrap="square" lIns="27000" tIns="54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1050" b="1" dirty="0">
                <a:solidFill>
                  <a:prstClr val="white"/>
                </a:solidFill>
                <a:latin typeface="Calibri" panose="020F0502020204030204"/>
              </a:rPr>
              <a:t>+ 30</a:t>
            </a:r>
            <a:r>
              <a:rPr lang="es-AR" sz="900" b="1" dirty="0">
                <a:solidFill>
                  <a:prstClr val="white"/>
                </a:solidFill>
                <a:latin typeface="Calibri" panose="020F0502020204030204"/>
              </a:rPr>
              <a:t> GW</a:t>
            </a:r>
          </a:p>
          <a:p>
            <a:pPr algn="ctr" defTabSz="685800">
              <a:lnSpc>
                <a:spcPct val="90000"/>
              </a:lnSpc>
            </a:pPr>
            <a:r>
              <a:rPr lang="es-AR" sz="900" b="1" dirty="0">
                <a:solidFill>
                  <a:prstClr val="white"/>
                </a:solidFill>
                <a:latin typeface="Calibri" panose="020F0502020204030204"/>
              </a:rPr>
              <a:t>Potencia</a:t>
            </a:r>
            <a:endParaRPr lang="es-AR" sz="8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D399BAF-0E0B-4F06-BC2D-67DC1B4F7A33}"/>
              </a:ext>
            </a:extLst>
          </p:cNvPr>
          <p:cNvSpPr txBox="1"/>
          <p:nvPr/>
        </p:nvSpPr>
        <p:spPr>
          <a:xfrm>
            <a:off x="7226576" y="1634212"/>
            <a:ext cx="810000" cy="341324"/>
          </a:xfrm>
          <a:prstGeom prst="roundRect">
            <a:avLst>
              <a:gd name="adj" fmla="val 9562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wrap="square" lIns="54000" tIns="54000" rIns="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9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s-AR" sz="1050" b="1" dirty="0">
                <a:solidFill>
                  <a:prstClr val="white"/>
                </a:solidFill>
                <a:latin typeface="Calibri" panose="020F0502020204030204"/>
              </a:rPr>
              <a:t>+ 43.000 </a:t>
            </a:r>
            <a:r>
              <a:rPr lang="es-AR" sz="825" dirty="0">
                <a:solidFill>
                  <a:prstClr val="white"/>
                </a:solidFill>
                <a:latin typeface="Calibri" panose="020F0502020204030204"/>
              </a:rPr>
              <a:t>Km líneas totales</a:t>
            </a:r>
            <a:endParaRPr lang="es-AR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4B1E0249-0CD7-47DD-A9A6-0AE4A3BB2174}"/>
              </a:ext>
            </a:extLst>
          </p:cNvPr>
          <p:cNvSpPr txBox="1"/>
          <p:nvPr/>
        </p:nvSpPr>
        <p:spPr>
          <a:xfrm>
            <a:off x="6765035" y="1634212"/>
            <a:ext cx="561351" cy="341324"/>
          </a:xfrm>
          <a:prstGeom prst="homePlate">
            <a:avLst>
              <a:gd name="adj" fmla="val 29948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wrap="square" lIns="27000" tIns="54000" rIns="27000" rtlCol="0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s-AR" sz="1050" b="1" dirty="0">
                <a:solidFill>
                  <a:prstClr val="white"/>
                </a:solidFill>
                <a:latin typeface="Calibri" panose="020F0502020204030204"/>
              </a:rPr>
              <a:t>+ 35 </a:t>
            </a:r>
            <a:r>
              <a:rPr lang="es-AR" sz="900" b="1" dirty="0">
                <a:solidFill>
                  <a:prstClr val="white"/>
                </a:solidFill>
                <a:latin typeface="Calibri" panose="020F0502020204030204"/>
              </a:rPr>
              <a:t>GW</a:t>
            </a:r>
          </a:p>
          <a:p>
            <a:pPr algn="ctr" defTabSz="685800">
              <a:lnSpc>
                <a:spcPct val="90000"/>
              </a:lnSpc>
            </a:pPr>
            <a:r>
              <a:rPr lang="es-AR" sz="900" b="1" dirty="0">
                <a:solidFill>
                  <a:prstClr val="white"/>
                </a:solidFill>
                <a:latin typeface="Calibri" panose="020F0502020204030204"/>
              </a:rPr>
              <a:t>Potencia</a:t>
            </a:r>
            <a:endParaRPr lang="es-AR" sz="8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Marcador de número de diapositiva 2">
            <a:extLst>
              <a:ext uri="{FF2B5EF4-FFF2-40B4-BE49-F238E27FC236}">
                <a16:creationId xmlns:a16="http://schemas.microsoft.com/office/drawing/2014/main" id="{EC008563-F5FC-4DEA-9AF0-27B491D6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323" y="4798906"/>
            <a:ext cx="519667" cy="273844"/>
          </a:xfrm>
        </p:spPr>
        <p:txBody>
          <a:bodyPr/>
          <a:lstStyle/>
          <a:p>
            <a:pPr defTabSz="685800"/>
            <a:r>
              <a:rPr lang="es-AR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18934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446D976-7B5C-4F52-99A4-1B4CCF1CD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404" y="1287190"/>
            <a:ext cx="3985324" cy="41891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450"/>
              </a:spcAft>
            </a:pPr>
            <a:r>
              <a:rPr lang="es-AR" sz="900" b="1" spc="-4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Costos y emisiones evitadas por la Integración Energética</a:t>
            </a:r>
            <a:r>
              <a:rPr lang="es-AR" sz="900" b="1" spc="-4" baseline="30000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(1)</a:t>
            </a:r>
            <a:r>
              <a:rPr lang="es-ES" sz="105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9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(miles de millones de USD)</a:t>
            </a:r>
            <a:endParaRPr lang="es-AR" sz="900" b="1" spc="-4" baseline="30000" dirty="0">
              <a:solidFill>
                <a:prstClr val="black">
                  <a:lumMod val="65000"/>
                  <a:lumOff val="3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34797F-2811-42EE-A65A-7386A4A05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0273" y="1326222"/>
            <a:ext cx="3971469" cy="19878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AR" sz="900" b="1" spc="-4" dirty="0">
                <a:solidFill>
                  <a:prstClr val="black">
                    <a:lumMod val="65000"/>
                    <a:lumOff val="35000"/>
                  </a:prstClr>
                </a:solidFill>
                <a:ea typeface="Verdana" panose="020B0604030504040204" pitchFamily="34" charset="0"/>
              </a:rPr>
              <a:t>Beneficios de la Integración Energética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AE34D85-7BC1-4A6D-98EC-3BC4CAEAF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0273" y="1588354"/>
            <a:ext cx="3971469" cy="1781690"/>
          </a:xfrm>
        </p:spPr>
        <p:txBody>
          <a:bodyPr>
            <a:noAutofit/>
          </a:bodyPr>
          <a:lstStyle/>
          <a:p>
            <a:pPr marL="138113" marR="181451" indent="-128588" defTabSz="685800">
              <a:buFont typeface="Arial" panose="020B0604020202020204" pitchFamily="34" charset="0"/>
              <a:buChar char="•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El avance a un mercado regional eléctrico a través de una mayor integración permitiría:</a:t>
            </a:r>
          </a:p>
          <a:p>
            <a:pPr marL="138113" marR="181451" indent="-128588" defTabSz="685800">
              <a:buFont typeface="Arial" panose="020B0604020202020204" pitchFamily="34" charset="0"/>
              <a:buChar char="•"/>
              <a:tabLst>
                <a:tab pos="161449" algn="l"/>
                <a:tab pos="161925" algn="l"/>
              </a:tabLst>
              <a:defRPr/>
            </a:pPr>
            <a:r>
              <a:rPr lang="es-AR" sz="900" b="1" dirty="0">
                <a:solidFill>
                  <a:prstClr val="black"/>
                </a:solidFill>
                <a:latin typeface="Verdana"/>
                <a:cs typeface="Verdana"/>
              </a:rPr>
              <a:t>Aumentar la participación renovable en al menos 2,5 GW </a:t>
            </a: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de potencia renovable intermitente sin necesidad de respaldo, por la mejor diversificación geográfica.</a:t>
            </a:r>
          </a:p>
          <a:p>
            <a:pPr marL="138113" marR="181451" indent="-128588" defTabSz="685800">
              <a:buFont typeface="Arial" panose="020B0604020202020204" pitchFamily="34" charset="0"/>
              <a:buChar char="•"/>
              <a:tabLst>
                <a:tab pos="161449" algn="l"/>
                <a:tab pos="161925" algn="l"/>
              </a:tabLst>
              <a:defRPr/>
            </a:pPr>
            <a:r>
              <a:rPr lang="es-AR" sz="900" b="1" dirty="0">
                <a:solidFill>
                  <a:prstClr val="black"/>
                </a:solidFill>
                <a:latin typeface="Verdana"/>
                <a:cs typeface="Verdana"/>
              </a:rPr>
              <a:t>Disminuir la necesidad de respaldo térmico, en al menos 3 GW </a:t>
            </a: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de potencia para 2030.</a:t>
            </a:r>
          </a:p>
          <a:p>
            <a:pPr marL="138113" marR="181451" indent="-128588" defTabSz="685800">
              <a:buFont typeface="Arial" panose="020B0604020202020204" pitchFamily="34" charset="0"/>
              <a:buChar char="•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Otros beneficios no cuantificados son una </a:t>
            </a:r>
            <a:r>
              <a:rPr lang="es-AR" sz="900" b="1" dirty="0">
                <a:solidFill>
                  <a:prstClr val="black"/>
                </a:solidFill>
                <a:latin typeface="Verdana"/>
                <a:cs typeface="Verdana"/>
              </a:rPr>
              <a:t>mejor planificación de transporte</a:t>
            </a: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, menor necesidad de potencia a nivel países, lo que se traduce en un ahorro para la región en su conjunto, y</a:t>
            </a:r>
          </a:p>
          <a:p>
            <a:pPr marL="138113" marR="181451" indent="-128588" defTabSz="685800">
              <a:buFont typeface="Arial" panose="020B0604020202020204" pitchFamily="34" charset="0"/>
              <a:buChar char="•"/>
              <a:tabLst>
                <a:tab pos="161449" algn="l"/>
                <a:tab pos="161925" algn="l"/>
              </a:tabLst>
              <a:defRPr/>
            </a:pPr>
            <a:r>
              <a:rPr lang="es-AR" sz="900" dirty="0">
                <a:solidFill>
                  <a:prstClr val="black"/>
                </a:solidFill>
                <a:latin typeface="Verdana"/>
                <a:cs typeface="Verdana"/>
              </a:rPr>
              <a:t>Compartir los costos de los servicios auxiliares entre los sistemas.  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48FCCF6-7176-40F0-9448-B2BA3382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13" y="341265"/>
            <a:ext cx="8199485" cy="306315"/>
          </a:xfrm>
        </p:spPr>
        <p:txBody>
          <a:bodyPr/>
          <a:lstStyle/>
          <a:p>
            <a:r>
              <a:rPr lang="es-AR" b="1" dirty="0"/>
              <a:t>Integración Regional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500EE00-175F-4471-91E9-DF881C6686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0903" y="659994"/>
            <a:ext cx="8198294" cy="446309"/>
          </a:xfrm>
        </p:spPr>
        <p:txBody>
          <a:bodyPr>
            <a:noAutofit/>
          </a:bodyPr>
          <a:lstStyle/>
          <a:p>
            <a:r>
              <a:rPr lang="es-AR" sz="1200" b="1" i="1" dirty="0">
                <a:solidFill>
                  <a:schemeClr val="tx1"/>
                </a:solidFill>
              </a:rPr>
              <a:t>La integración regional al ampliar el mercado permite una optimización de la generación renovable</a:t>
            </a:r>
            <a:r>
              <a:rPr lang="es-AR" sz="1200" i="1" dirty="0">
                <a:solidFill>
                  <a:schemeClr val="tx1"/>
                </a:solidFill>
              </a:rPr>
              <a:t>, obteniendo ahorros económicos y beneficios medioambientales para el sistema.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45B3F1-78EA-4036-B850-ED58F517A184}"/>
              </a:ext>
            </a:extLst>
          </p:cNvPr>
          <p:cNvSpPr txBox="1"/>
          <p:nvPr/>
        </p:nvSpPr>
        <p:spPr>
          <a:xfrm>
            <a:off x="2134830" y="1665014"/>
            <a:ext cx="3760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AR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201</a:t>
            </a:r>
          </a:p>
        </p:txBody>
      </p:sp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7AC2FBD8-99AC-4070-8735-01D8D5311B1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72679" y="1608676"/>
          <a:ext cx="3951684" cy="296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C7CE220-221E-408C-A0AE-88D93AFF4571}"/>
              </a:ext>
            </a:extLst>
          </p:cNvPr>
          <p:cNvSpPr txBox="1"/>
          <p:nvPr/>
        </p:nvSpPr>
        <p:spPr>
          <a:xfrm>
            <a:off x="2156117" y="2014478"/>
            <a:ext cx="297000" cy="1853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defTabSz="685800">
              <a:defRPr/>
            </a:pPr>
            <a:endParaRPr lang="es-AR" sz="105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F7EFA43-7FD2-4E5D-BF90-6DB882C1D754}"/>
              </a:ext>
            </a:extLst>
          </p:cNvPr>
          <p:cNvSpPr txBox="1"/>
          <p:nvPr/>
        </p:nvSpPr>
        <p:spPr>
          <a:xfrm>
            <a:off x="2033540" y="1726463"/>
            <a:ext cx="551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AR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12</a:t>
            </a:r>
          </a:p>
        </p:txBody>
      </p:sp>
      <p:sp>
        <p:nvSpPr>
          <p:cNvPr id="17" name="object 26">
            <a:extLst>
              <a:ext uri="{FF2B5EF4-FFF2-40B4-BE49-F238E27FC236}">
                <a16:creationId xmlns:a16="http://schemas.microsoft.com/office/drawing/2014/main" id="{7015B5C4-E65B-43FA-9292-3EA89EACAF4E}"/>
              </a:ext>
            </a:extLst>
          </p:cNvPr>
          <p:cNvSpPr txBox="1"/>
          <p:nvPr/>
        </p:nvSpPr>
        <p:spPr>
          <a:xfrm>
            <a:off x="583036" y="4219956"/>
            <a:ext cx="8205221" cy="2301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lang="es-AR" sz="675" spc="-4" dirty="0">
                <a:solidFill>
                  <a:prstClr val="black"/>
                </a:solidFill>
                <a:latin typeface="Verdana"/>
                <a:cs typeface="Verdana"/>
              </a:rPr>
              <a:t>Nota: (1) Los costos ahorrados son valores acumulados y están expresados a valor presente neto, descontados a una tasa del 5%. </a:t>
            </a:r>
          </a:p>
          <a:p>
            <a:pPr marL="9525" defTabSz="685800">
              <a:spcBef>
                <a:spcPts val="75"/>
              </a:spcBef>
              <a:defRPr/>
            </a:pPr>
            <a:r>
              <a:rPr lang="es-419" sz="675" spc="-4" dirty="0">
                <a:solidFill>
                  <a:prstClr val="black"/>
                </a:solidFill>
                <a:latin typeface="Verdana"/>
                <a:cs typeface="Verdana"/>
              </a:rPr>
              <a:t>Fuente: análisis Deloitte</a:t>
            </a:r>
            <a:endParaRPr sz="675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8A17D9F-5296-478D-A934-C0E9CCE994F6}"/>
              </a:ext>
            </a:extLst>
          </p:cNvPr>
          <p:cNvSpPr/>
          <p:nvPr/>
        </p:nvSpPr>
        <p:spPr>
          <a:xfrm>
            <a:off x="2811497" y="2642835"/>
            <a:ext cx="1469233" cy="56046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AR" sz="1200" b="1" dirty="0">
                <a:solidFill>
                  <a:prstClr val="white"/>
                </a:solidFill>
                <a:latin typeface="Calibri" panose="020F0502020204030204"/>
              </a:rPr>
              <a:t>100,3</a:t>
            </a:r>
            <a:r>
              <a:rPr lang="es-AR" sz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s-AR" sz="1050" dirty="0">
                <a:solidFill>
                  <a:prstClr val="white"/>
                </a:solidFill>
                <a:latin typeface="Calibri" panose="020F0502020204030204"/>
              </a:rPr>
              <a:t>MtCO2 evitadas por menor necesidad de respaldo térmico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3FAAF23-2827-45D5-AF39-05654B0FF30A}"/>
              </a:ext>
            </a:extLst>
          </p:cNvPr>
          <p:cNvSpPr/>
          <p:nvPr/>
        </p:nvSpPr>
        <p:spPr>
          <a:xfrm>
            <a:off x="2811497" y="3263159"/>
            <a:ext cx="1469233" cy="5842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 defTabSz="685800">
              <a:defRPr/>
            </a:pPr>
            <a:r>
              <a:rPr lang="es-AR" sz="1050" b="1" dirty="0">
                <a:solidFill>
                  <a:prstClr val="white"/>
                </a:solidFill>
                <a:latin typeface="Calibri" panose="020F0502020204030204"/>
              </a:rPr>
              <a:t>122 </a:t>
            </a:r>
            <a:r>
              <a:rPr lang="es-AR" sz="1050" dirty="0">
                <a:solidFill>
                  <a:prstClr val="white"/>
                </a:solidFill>
                <a:latin typeface="Calibri" panose="020F0502020204030204"/>
              </a:rPr>
              <a:t>USD/tCO2 evitada es el menor costo de inversión asociado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15BDA2-7918-47BF-AC62-FF32B4C75B17}"/>
              </a:ext>
            </a:extLst>
          </p:cNvPr>
          <p:cNvSpPr txBox="1"/>
          <p:nvPr/>
        </p:nvSpPr>
        <p:spPr>
          <a:xfrm>
            <a:off x="2817877" y="2476733"/>
            <a:ext cx="67500" cy="3000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s-A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729D32-F770-4096-B911-E34062802AE6}"/>
              </a:ext>
            </a:extLst>
          </p:cNvPr>
          <p:cNvSpPr txBox="1"/>
          <p:nvPr/>
        </p:nvSpPr>
        <p:spPr>
          <a:xfrm>
            <a:off x="2851402" y="2425165"/>
            <a:ext cx="530942" cy="34624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defTabSz="685800">
              <a:defRPr/>
            </a:pPr>
            <a:r>
              <a:rPr lang="es-AR" sz="975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Totales</a:t>
            </a:r>
          </a:p>
        </p:txBody>
      </p:sp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3DAF8251-293A-41C8-8BA9-26DBF08A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D9BE92D-0AB3-4D31-9020-D9795941237E}" type="slidenum">
              <a:rPr lang="es-AR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 defTabSz="685800">
                <a:defRPr/>
              </a:pPr>
              <a:t>9</a:t>
            </a:fld>
            <a:endParaRPr lang="es-AR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878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D09FF544-A87B-437B-AC70-9FBBC6E937EE}" vid="{375FEFF0-A3C3-4C42-958F-C223508044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2364</Words>
  <Application>Microsoft Office PowerPoint</Application>
  <PresentationFormat>Presentación en pantalla (16:9)</PresentationFormat>
  <Paragraphs>490</Paragraphs>
  <Slides>17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BOLD</vt:lpstr>
      <vt:lpstr>Calibri Light</vt:lpstr>
      <vt:lpstr>Verdana</vt:lpstr>
      <vt:lpstr>Wingdings</vt:lpstr>
      <vt:lpstr>Office Theme</vt:lpstr>
      <vt:lpstr>Tema de Office</vt:lpstr>
      <vt:lpstr>Presentación de PowerPoint</vt:lpstr>
      <vt:lpstr>Presentación de PowerPoint</vt:lpstr>
      <vt:lpstr>Transición a una economía baja en carbono</vt:lpstr>
      <vt:lpstr>El modelo energético argentino al 2050: comparación con otros países</vt:lpstr>
      <vt:lpstr>La sustitución de combustibles es clave para la descarbonización</vt:lpstr>
      <vt:lpstr>La Generación de Electricidad</vt:lpstr>
      <vt:lpstr>Cubrimiento del máximo de demanda</vt:lpstr>
      <vt:lpstr>Inversiones en capacidad de transporte eléctrico</vt:lpstr>
      <vt:lpstr>Integración Regional</vt:lpstr>
      <vt:lpstr>Inversiones en capacidad de transporte</vt:lpstr>
      <vt:lpstr>Ahorros a largo plazo</vt:lpstr>
      <vt:lpstr>El Carbon Pricing como herramienta para incentivar y financiar las inversiones</vt:lpstr>
      <vt:lpstr>El modelo energético argentino al 2050: principales indicadores </vt:lpstr>
      <vt:lpstr>Recomendaciones de política para una descarbonización sostenible</vt:lpstr>
      <vt:lpstr>Objetivo del Estudio</vt:lpstr>
      <vt:lpstr>Inventario de GEI – Argentina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Verónica</cp:lastModifiedBy>
  <cp:revision>13</cp:revision>
  <dcterms:created xsi:type="dcterms:W3CDTF">2019-04-23T13:51:10Z</dcterms:created>
  <dcterms:modified xsi:type="dcterms:W3CDTF">2019-06-03T13:18:58Z</dcterms:modified>
</cp:coreProperties>
</file>