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70" r:id="rId3"/>
    <p:sldId id="261" r:id="rId4"/>
    <p:sldId id="269" r:id="rId5"/>
    <p:sldId id="271" r:id="rId6"/>
    <p:sldId id="272" r:id="rId7"/>
    <p:sldId id="273" r:id="rId8"/>
    <p:sldId id="268" r:id="rId9"/>
    <p:sldId id="266" r:id="rId10"/>
    <p:sldId id="26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6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79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EC49C-E963-5044-AFD7-35E1B1CBADA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106BB-5E8B-454D-811D-C77189FE54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6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6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9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88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0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06BB-5E8B-454D-811D-C77189FE54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1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3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1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4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1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7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ECDD-C0CF-4243-BEB2-64D19DC5F44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ECDD-C0CF-4243-BEB2-64D19DC5F44E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D2D9-03A3-CA4D-BA0D-1DE23DC65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3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NARANJA SI2019-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293"/>
            <a:ext cx="9144000" cy="3673614"/>
          </a:xfrm>
          <a:prstGeom prst="rect">
            <a:avLst/>
          </a:prstGeom>
        </p:spPr>
      </p:pic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80" y="3521104"/>
            <a:ext cx="3354740" cy="125635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37" y="4135750"/>
            <a:ext cx="1289286" cy="508885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98" y="4135750"/>
            <a:ext cx="1290994" cy="508885"/>
          </a:xfrm>
          <a:prstGeom prst="rect">
            <a:avLst/>
          </a:prstGeom>
        </p:spPr>
      </p:pic>
      <p:pic>
        <p:nvPicPr>
          <p:cNvPr id="2" name="Picture 1" descr="LOGO FONDO COLOR SI2019-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09" y="-80402"/>
            <a:ext cx="6649530" cy="3260954"/>
          </a:xfrm>
          <a:prstGeom prst="rect">
            <a:avLst/>
          </a:prstGeom>
        </p:spPr>
      </p:pic>
      <p:pic>
        <p:nvPicPr>
          <p:cNvPr id="1026" name="0 Ima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58" y="4627875"/>
            <a:ext cx="1735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429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724" y="1677823"/>
            <a:ext cx="55139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spc="300" dirty="0">
                <a:solidFill>
                  <a:srgbClr val="FFFFFF"/>
                </a:solidFill>
                <a:latin typeface="Calibri BOLD"/>
                <a:cs typeface="Calibri BOLD"/>
              </a:rPr>
              <a:t>¡GRACIAS!</a:t>
            </a:r>
          </a:p>
        </p:txBody>
      </p:sp>
      <p:pic>
        <p:nvPicPr>
          <p:cNvPr id="11" name="Picture 10" descr="LOGO FONDO COLOR SI2019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37" y="2042848"/>
            <a:ext cx="1898142" cy="93085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235200" y="3330584"/>
            <a:ext cx="3309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/>
              <a:t>Ing. Mariano M. D’Agostino</a:t>
            </a:r>
          </a:p>
          <a:p>
            <a:pPr algn="ctr"/>
            <a:r>
              <a:rPr lang="es-AR" dirty="0"/>
              <a:t>mdagostino@pampaenergia.com</a:t>
            </a:r>
          </a:p>
        </p:txBody>
      </p:sp>
    </p:spTree>
    <p:extLst>
      <p:ext uri="{BB962C8B-B14F-4D97-AF65-F5344CB8AC3E}">
        <p14:creationId xmlns:p14="http://schemas.microsoft.com/office/powerpoint/2010/main" val="301887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57" y="303929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04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37" y="1215017"/>
            <a:ext cx="5357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solidFill>
                  <a:srgbClr val="FF6600"/>
                </a:solidFill>
              </a:rPr>
              <a:t>TRANSICIÓN ENERGÉTICA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874" y="1711693"/>
            <a:ext cx="1716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DEMANDA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381" y="2271899"/>
            <a:ext cx="4273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7F7F7F"/>
                </a:solidFill>
              </a:rPr>
              <a:t>Aumento en toma de sus decisiones y más exigente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7F7F7F"/>
                </a:solidFill>
              </a:rPr>
              <a:t>Caracterizada por una mayor «electrificación» en su crecimiento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7F7F7F"/>
                </a:solidFill>
              </a:rPr>
              <a:t>Creciendo a mayor ritmo que la población (que a su vez crece exponencialmente)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rgbClr val="7F7F7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0166" y="4507677"/>
            <a:ext cx="339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FUENTE:”</a:t>
            </a:r>
            <a:r>
              <a:rPr lang="es-AR" sz="700" spc="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Deciding</a:t>
            </a:r>
            <a:r>
              <a:rPr lang="es-AR" sz="7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AR" sz="700" spc="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s-AR" sz="7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AR" sz="700" spc="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Future</a:t>
            </a:r>
            <a:r>
              <a:rPr lang="es-AR" sz="7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s-AR" sz="700" spc="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Energy</a:t>
            </a:r>
            <a:r>
              <a:rPr lang="es-AR" sz="7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AR" sz="700" spc="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Policy</a:t>
            </a:r>
            <a:endParaRPr lang="es-AR" sz="7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AR" sz="700" spc="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Scenarios</a:t>
            </a:r>
            <a:r>
              <a:rPr lang="es-AR" sz="7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2050</a:t>
            </a:r>
            <a:r>
              <a:rPr lang="en-US" sz="7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”, WEC</a:t>
            </a:r>
          </a:p>
        </p:txBody>
      </p:sp>
      <p:pic>
        <p:nvPicPr>
          <p:cNvPr id="2050" name="0 Ima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55" y="529925"/>
            <a:ext cx="1294249" cy="3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8796" y="1711693"/>
            <a:ext cx="4358991" cy="264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37" y="1215017"/>
            <a:ext cx="5357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solidFill>
                  <a:srgbClr val="FF6600"/>
                </a:solidFill>
              </a:rPr>
              <a:t>TRANSICIÓN ENERGÉTICA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874" y="1711693"/>
            <a:ext cx="1318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OFERTA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381" y="2271899"/>
            <a:ext cx="3947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7F7F7F"/>
                </a:solidFill>
              </a:rPr>
              <a:t>Un proceso que lleva ~150 años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AR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7F7F7F"/>
                </a:solidFill>
              </a:rPr>
              <a:t>Las reglas del arte cambian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7F7F7F"/>
                </a:solidFill>
              </a:rPr>
              <a:t>Imprevisiblemente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7F7F7F"/>
                </a:solidFill>
              </a:rPr>
              <a:t>Vertiginosamente</a:t>
            </a:r>
          </a:p>
          <a:p>
            <a:endParaRPr lang="it-IT" dirty="0">
              <a:solidFill>
                <a:srgbClr val="7F7F7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5825" y="4853149"/>
            <a:ext cx="4660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FUENTE: “A couple of thoughts on the energy transition”,     Jean-Marc </a:t>
            </a:r>
            <a:r>
              <a:rPr lang="en-US" sz="700" spc="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Jancovici</a:t>
            </a:r>
            <a:endParaRPr lang="en-US" sz="700" spc="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2" descr="https://jancovici.com/wp-content/uploads/2016/04/energie_graph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2146" r="1264" b="2966"/>
          <a:stretch/>
        </p:blipFill>
        <p:spPr bwMode="auto">
          <a:xfrm>
            <a:off x="3761678" y="1927136"/>
            <a:ext cx="5144337" cy="291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ASE SI2019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57" y="303929"/>
            <a:ext cx="1853198" cy="694026"/>
          </a:xfrm>
          <a:prstGeom prst="rect">
            <a:avLst/>
          </a:prstGeom>
        </p:spPr>
      </p:pic>
      <p:pic>
        <p:nvPicPr>
          <p:cNvPr id="12" name="Picture 5" descr="LOGO FIUBA SI2019-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04" y="491499"/>
            <a:ext cx="1037052" cy="409327"/>
          </a:xfrm>
          <a:prstGeom prst="rect">
            <a:avLst/>
          </a:prstGeom>
        </p:spPr>
      </p:pic>
      <p:pic>
        <p:nvPicPr>
          <p:cNvPr id="14" name="Picture 6" descr="LOGO CAI SI2019-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15" name="0 Imag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55" y="529925"/>
            <a:ext cx="1294249" cy="3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05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37" y="1215017"/>
            <a:ext cx="5357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solidFill>
                  <a:srgbClr val="FF6600"/>
                </a:solidFill>
              </a:rPr>
              <a:t>TRANSICIÓN ENERGÉTICA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874" y="1711693"/>
            <a:ext cx="41149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RESTRICCIONES DE BORDE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5194" y="2122700"/>
            <a:ext cx="33453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6600"/>
                </a:solidFill>
              </a:rPr>
              <a:t>Descarbonización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FF66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6600"/>
                </a:solidFill>
              </a:rPr>
              <a:t>Intensidad Energética de las fuentes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FF66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6600"/>
                </a:solidFill>
              </a:rPr>
              <a:t>Eficiencia Energética de la Demanda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FF66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6600"/>
                </a:solidFill>
              </a:rPr>
              <a:t>Impacto ambiental</a:t>
            </a:r>
            <a:endParaRPr lang="it-IT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olidFill>
                <a:srgbClr val="7F7F7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26" y="4917119"/>
            <a:ext cx="36038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TRILEMA ENERGÉTICO – WORLD ENERGY COUNCIL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93799"/>
            <a:ext cx="3423935" cy="2845622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3629971" y="2901158"/>
            <a:ext cx="1175092" cy="8400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Picture 4" descr="FRASE SI2019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57" y="303929"/>
            <a:ext cx="1853198" cy="694026"/>
          </a:xfrm>
          <a:prstGeom prst="rect">
            <a:avLst/>
          </a:prstGeom>
        </p:spPr>
      </p:pic>
      <p:pic>
        <p:nvPicPr>
          <p:cNvPr id="14" name="Picture 5" descr="LOGO FIUBA SI2019-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04" y="491499"/>
            <a:ext cx="1037052" cy="409327"/>
          </a:xfrm>
          <a:prstGeom prst="rect">
            <a:avLst/>
          </a:prstGeom>
        </p:spPr>
      </p:pic>
      <p:pic>
        <p:nvPicPr>
          <p:cNvPr id="15" name="Picture 6" descr="LOGO CAI SI2019-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17" name="0 Imag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55" y="529925"/>
            <a:ext cx="1294249" cy="3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52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37" y="1215017"/>
            <a:ext cx="8299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solidFill>
                  <a:srgbClr val="FF6600"/>
                </a:solidFill>
              </a:rPr>
              <a:t>HIDROCARBUROS NO CONVENCIONALES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874" y="1711693"/>
            <a:ext cx="4850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CARACTERISTICAS DISTINTIVAS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843" y="2304564"/>
            <a:ext cx="2737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6600"/>
                </a:solidFill>
              </a:rPr>
              <a:t>Yacimiento Convencional</a:t>
            </a:r>
            <a:endParaRPr lang="it-IT" sz="1200" dirty="0">
              <a:solidFill>
                <a:srgbClr val="7F7F7F"/>
              </a:solidFill>
            </a:endParaRPr>
          </a:p>
          <a:p>
            <a:endParaRPr lang="it-IT" sz="1200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Cuatro elementos geológicos presentes </a:t>
            </a:r>
            <a:r>
              <a:rPr lang="it-IT" sz="1200" dirty="0">
                <a:solidFill>
                  <a:srgbClr val="7F7F7F"/>
                </a:solidFill>
                <a:sym typeface="Wingdings" panose="05000000000000000000" pitchFamily="2" charset="2"/>
              </a:rPr>
              <a:t> </a:t>
            </a:r>
            <a:r>
              <a:rPr lang="it-IT" sz="1200" dirty="0">
                <a:solidFill>
                  <a:srgbClr val="7F7F7F"/>
                </a:solidFill>
              </a:rPr>
              <a:t>El riesgo es exploratorio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Mayor permeabilidad de la roca reservorio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Poca necesidad de estimulación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Declinación es más lenta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Menor costo de desarrollo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7F7F7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9648" y="4962496"/>
            <a:ext cx="11224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Fuente: IAPG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935"/>
          <a:stretch/>
        </p:blipFill>
        <p:spPr>
          <a:xfrm>
            <a:off x="2774651" y="1954883"/>
            <a:ext cx="3715362" cy="2929467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5255946" y="4296936"/>
            <a:ext cx="0" cy="15611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5371176" y="4330392"/>
            <a:ext cx="0" cy="15611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482686" y="4352694"/>
            <a:ext cx="0" cy="15611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5586762" y="4382430"/>
            <a:ext cx="0" cy="15611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5713145" y="4412165"/>
            <a:ext cx="0" cy="15611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5832093" y="4412166"/>
            <a:ext cx="0" cy="15611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5988209" y="4456770"/>
            <a:ext cx="0" cy="15611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6114588" y="4479072"/>
            <a:ext cx="0" cy="15611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TextBox 2"/>
          <p:cNvSpPr txBox="1"/>
          <p:nvPr/>
        </p:nvSpPr>
        <p:spPr>
          <a:xfrm>
            <a:off x="6477652" y="2304564"/>
            <a:ext cx="27376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6600"/>
                </a:solidFill>
              </a:rPr>
              <a:t>Yacimiento No Convencional</a:t>
            </a:r>
            <a:endParaRPr lang="it-IT" sz="1200" dirty="0">
              <a:solidFill>
                <a:srgbClr val="7F7F7F"/>
              </a:solidFill>
            </a:endParaRPr>
          </a:p>
          <a:p>
            <a:endParaRPr lang="it-IT" sz="1200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El HC se aloja en roca generadora </a:t>
            </a:r>
            <a:r>
              <a:rPr lang="it-IT" sz="1200" dirty="0">
                <a:solidFill>
                  <a:srgbClr val="7F7F7F"/>
                </a:solidFill>
                <a:sym typeface="Wingdings" panose="05000000000000000000" pitchFamily="2" charset="2"/>
              </a:rPr>
              <a:t> </a:t>
            </a:r>
            <a:r>
              <a:rPr lang="it-IT" sz="1200" dirty="0">
                <a:solidFill>
                  <a:srgbClr val="7F7F7F"/>
                </a:solidFill>
              </a:rPr>
              <a:t>El riesgo es productivo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Mínima permeabilidad de la roca reservorio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Alta necesidad de estimulación (fracturas y ácidos) y agente sosten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Declinación es rápida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Mayor costo de desarrollo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7F7F7F"/>
              </a:solidFill>
            </a:endParaRPr>
          </a:p>
        </p:txBody>
      </p:sp>
      <p:pic>
        <p:nvPicPr>
          <p:cNvPr id="24" name="Picture 4" descr="FRASE SI2019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57" y="303929"/>
            <a:ext cx="1853198" cy="694026"/>
          </a:xfrm>
          <a:prstGeom prst="rect">
            <a:avLst/>
          </a:prstGeom>
        </p:spPr>
      </p:pic>
      <p:pic>
        <p:nvPicPr>
          <p:cNvPr id="25" name="Picture 5" descr="LOGO FIUBA SI2019-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04" y="491499"/>
            <a:ext cx="1037052" cy="409327"/>
          </a:xfrm>
          <a:prstGeom prst="rect">
            <a:avLst/>
          </a:prstGeom>
        </p:spPr>
      </p:pic>
      <p:pic>
        <p:nvPicPr>
          <p:cNvPr id="27" name="Picture 6" descr="LOGO CAI SI2019-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28" name="0 Imag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55" y="529925"/>
            <a:ext cx="1294249" cy="3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37" y="1215017"/>
            <a:ext cx="8299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solidFill>
                  <a:srgbClr val="FF6600"/>
                </a:solidFill>
              </a:rPr>
              <a:t>HIDROCARBUROS NO CONVENCIONALES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874" y="1711693"/>
            <a:ext cx="8147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INNOVACIÓN EN EL PROCESO PRODUCTIVO: FACTORY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637" y="3743672"/>
            <a:ext cx="4273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rgbClr val="FF6600"/>
                </a:solidFill>
              </a:rPr>
              <a:t>Nuevas Tecnologías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Pads de 4-6 pozos en una misma locación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Geonavegación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Walking Rigs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Fracking y yacimientos «eléctricos»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Digitalización de los yacimientos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738264"/>
              </p:ext>
            </p:extLst>
          </p:nvPr>
        </p:nvGraphicFramePr>
        <p:xfrm>
          <a:off x="187874" y="2113981"/>
          <a:ext cx="3776908" cy="15447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2314">
                  <a:extLst>
                    <a:ext uri="{9D8B030D-6E8A-4147-A177-3AD203B41FA5}">
                      <a16:colId xmlns:a16="http://schemas.microsoft.com/office/drawing/2014/main" val="945610774"/>
                    </a:ext>
                  </a:extLst>
                </a:gridCol>
                <a:gridCol w="1178718">
                  <a:extLst>
                    <a:ext uri="{9D8B030D-6E8A-4147-A177-3AD203B41FA5}">
                      <a16:colId xmlns:a16="http://schemas.microsoft.com/office/drawing/2014/main" val="1216187513"/>
                    </a:ext>
                  </a:extLst>
                </a:gridCol>
                <a:gridCol w="1285876">
                  <a:extLst>
                    <a:ext uri="{9D8B030D-6E8A-4147-A177-3AD203B41FA5}">
                      <a16:colId xmlns:a16="http://schemas.microsoft.com/office/drawing/2014/main" val="2465409092"/>
                    </a:ext>
                  </a:extLst>
                </a:gridCol>
              </a:tblGrid>
              <a:tr h="411304"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/>
                        <a:t>Pozo Convencional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/>
                        <a:t>Pozo No Convencional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83748"/>
                  </a:ext>
                </a:extLst>
              </a:tr>
              <a:tr h="279507">
                <a:tc>
                  <a:txBody>
                    <a:bodyPr/>
                    <a:lstStyle/>
                    <a:p>
                      <a:r>
                        <a:rPr lang="es-AR" sz="1100" dirty="0"/>
                        <a:t>Agua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/>
                        <a:t>160 m</a:t>
                      </a:r>
                      <a:r>
                        <a:rPr lang="es-AR" sz="1100" baseline="30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/>
                        <a:t>50.000 m</a:t>
                      </a:r>
                      <a:r>
                        <a:rPr lang="es-AR" sz="1100" baseline="30000" dirty="0"/>
                        <a:t>3</a:t>
                      </a:r>
                      <a:endParaRPr lang="es-A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1636838"/>
                  </a:ext>
                </a:extLst>
              </a:tr>
              <a:tr h="279507">
                <a:tc>
                  <a:txBody>
                    <a:bodyPr/>
                    <a:lstStyle/>
                    <a:p>
                      <a:r>
                        <a:rPr lang="es-AR" sz="1100" dirty="0"/>
                        <a:t>Agente de Sostén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/>
                        <a:t>200-600 bolsas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/>
                        <a:t>150-200 K </a:t>
                      </a:r>
                      <a:r>
                        <a:rPr lang="es-AR" sz="1100" baseline="0" dirty="0"/>
                        <a:t>bolsas</a:t>
                      </a:r>
                      <a:endParaRPr lang="es-A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9652841"/>
                  </a:ext>
                </a:extLst>
              </a:tr>
              <a:tr h="279507">
                <a:tc>
                  <a:txBody>
                    <a:bodyPr/>
                    <a:lstStyle/>
                    <a:p>
                      <a:r>
                        <a:rPr lang="es-AR" sz="1100" dirty="0"/>
                        <a:t>HHP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/>
                        <a:t>3.000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/>
                        <a:t>30.000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807176"/>
                  </a:ext>
                </a:extLst>
              </a:tr>
              <a:tr h="279507">
                <a:tc>
                  <a:txBody>
                    <a:bodyPr/>
                    <a:lstStyle/>
                    <a:p>
                      <a:r>
                        <a:rPr lang="es-AR" sz="1100" dirty="0" err="1"/>
                        <a:t>Cant</a:t>
                      </a:r>
                      <a:r>
                        <a:rPr lang="es-AR" sz="1100" dirty="0"/>
                        <a:t>. de Fracturas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/>
                        <a:t>35-50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692334"/>
                  </a:ext>
                </a:extLst>
              </a:tr>
            </a:tbl>
          </a:graphicData>
        </a:graphic>
      </p:graphicFrame>
      <p:pic>
        <p:nvPicPr>
          <p:cNvPr id="1026" name="Imagen 2" descr="https://www.oilfieldjobshop.com/wp-content/uploads/2018/10/halliburton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69" y="2219325"/>
            <a:ext cx="3989784" cy="26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RASE SI2019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57" y="303929"/>
            <a:ext cx="1853198" cy="694026"/>
          </a:xfrm>
          <a:prstGeom prst="rect">
            <a:avLst/>
          </a:prstGeom>
        </p:spPr>
      </p:pic>
      <p:pic>
        <p:nvPicPr>
          <p:cNvPr id="12" name="Picture 5" descr="LOGO FIUBA SI2019-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04" y="491499"/>
            <a:ext cx="1037052" cy="409327"/>
          </a:xfrm>
          <a:prstGeom prst="rect">
            <a:avLst/>
          </a:prstGeom>
        </p:spPr>
      </p:pic>
      <p:pic>
        <p:nvPicPr>
          <p:cNvPr id="13" name="Picture 6" descr="LOGO CAI SI2019-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14" name="0 Imag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55" y="529925"/>
            <a:ext cx="1294249" cy="3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09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37" y="1215017"/>
            <a:ext cx="8299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solidFill>
                  <a:srgbClr val="FF6600"/>
                </a:solidFill>
              </a:rPr>
              <a:t>HIDROCARBUROS NO CONVENCIONALES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874" y="1711693"/>
            <a:ext cx="57072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INNOVACIÓN EN EL DISEÑO DE POZO</a:t>
            </a:r>
          </a:p>
        </p:txBody>
      </p:sp>
      <p:pic>
        <p:nvPicPr>
          <p:cNvPr id="2050" name="Imagen 1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5" y="2226999"/>
            <a:ext cx="2751381" cy="275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n 7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99" y="2519878"/>
            <a:ext cx="4389524" cy="233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FRASE SI2019-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57" y="303929"/>
            <a:ext cx="1853198" cy="694026"/>
          </a:xfrm>
          <a:prstGeom prst="rect">
            <a:avLst/>
          </a:prstGeom>
        </p:spPr>
      </p:pic>
      <p:pic>
        <p:nvPicPr>
          <p:cNvPr id="11" name="Picture 5" descr="LOGO FIUBA SI2019-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04" y="491499"/>
            <a:ext cx="1037052" cy="409327"/>
          </a:xfrm>
          <a:prstGeom prst="rect">
            <a:avLst/>
          </a:prstGeom>
        </p:spPr>
      </p:pic>
      <p:pic>
        <p:nvPicPr>
          <p:cNvPr id="12" name="Picture 6" descr="LOGO CAI SI2019-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13" name="0 Imag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55" y="529925"/>
            <a:ext cx="1294249" cy="3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3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37" y="1215017"/>
            <a:ext cx="8299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solidFill>
                  <a:srgbClr val="FF6600"/>
                </a:solidFill>
              </a:rPr>
              <a:t>HIDROCARBUROS NO CONVENCIONALES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874" y="1711693"/>
            <a:ext cx="46714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MEJORAS DE PRODUCTIVIDAD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27" y="2209283"/>
            <a:ext cx="4256735" cy="24113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063" y="2202431"/>
            <a:ext cx="4086682" cy="2440547"/>
          </a:xfrm>
          <a:prstGeom prst="rect">
            <a:avLst/>
          </a:prstGeom>
        </p:spPr>
      </p:pic>
      <p:sp>
        <p:nvSpPr>
          <p:cNvPr id="13" name="TextBox 15"/>
          <p:cNvSpPr txBox="1"/>
          <p:nvPr/>
        </p:nvSpPr>
        <p:spPr>
          <a:xfrm>
            <a:off x="3241288" y="4724569"/>
            <a:ext cx="24410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FUENTE: G&amp;G CONSULTANTS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3218986" y="3147349"/>
            <a:ext cx="252761" cy="2676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Flecha derecha 16"/>
          <p:cNvSpPr/>
          <p:nvPr/>
        </p:nvSpPr>
        <p:spPr>
          <a:xfrm>
            <a:off x="7657172" y="3428845"/>
            <a:ext cx="252761" cy="2676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/>
          <p:cNvSpPr txBox="1"/>
          <p:nvPr/>
        </p:nvSpPr>
        <p:spPr>
          <a:xfrm>
            <a:off x="6614642" y="3406543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Ramas Hz</a:t>
            </a:r>
          </a:p>
          <a:p>
            <a:r>
              <a:rPr lang="es-AR" dirty="0">
                <a:solidFill>
                  <a:srgbClr val="FF0000"/>
                </a:solidFill>
              </a:rPr>
              <a:t>&gt; 1.500 m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176456" y="3154783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Ramas Hz</a:t>
            </a:r>
          </a:p>
          <a:p>
            <a:r>
              <a:rPr lang="es-AR" dirty="0">
                <a:solidFill>
                  <a:srgbClr val="FF0000"/>
                </a:solidFill>
              </a:rPr>
              <a:t>&gt; 1.500 m </a:t>
            </a:r>
          </a:p>
        </p:txBody>
      </p:sp>
      <p:pic>
        <p:nvPicPr>
          <p:cNvPr id="15" name="Picture 4" descr="FRASE SI2019-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57" y="303929"/>
            <a:ext cx="1853198" cy="694026"/>
          </a:xfrm>
          <a:prstGeom prst="rect">
            <a:avLst/>
          </a:prstGeom>
        </p:spPr>
      </p:pic>
      <p:pic>
        <p:nvPicPr>
          <p:cNvPr id="16" name="Picture 5" descr="LOGO FIUBA SI2019-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04" y="491499"/>
            <a:ext cx="1037052" cy="409327"/>
          </a:xfrm>
          <a:prstGeom prst="rect">
            <a:avLst/>
          </a:prstGeom>
        </p:spPr>
      </p:pic>
      <p:pic>
        <p:nvPicPr>
          <p:cNvPr id="19" name="Picture 6" descr="LOGO CAI SI2019-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20" name="0 Imag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55" y="529925"/>
            <a:ext cx="1294249" cy="3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51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561" y="2072392"/>
            <a:ext cx="4383400" cy="2852232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637" y="1215017"/>
            <a:ext cx="7138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solidFill>
                  <a:srgbClr val="FF6600"/>
                </a:solidFill>
              </a:rPr>
              <a:t>GAS NATURAL NO CONVENCIONAL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874" y="1711693"/>
            <a:ext cx="75260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PUENTE IDEAL HACIA LA DESCARBONIZACIÓN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381" y="2271899"/>
            <a:ext cx="4273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FF6600"/>
                </a:solidFill>
              </a:rPr>
              <a:t>Aporta seguridad de suministro y accesibilidad con menor emisión de CO</a:t>
            </a:r>
            <a:r>
              <a:rPr lang="it-IT" sz="1200" b="1" baseline="-25000" dirty="0">
                <a:solidFill>
                  <a:srgbClr val="FF6600"/>
                </a:solidFill>
              </a:rPr>
              <a:t>2</a:t>
            </a:r>
            <a:endParaRPr lang="it-IT" sz="1200" baseline="-25000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Es transable regional e internacionalmente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Es complementario con EERR convencionales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7F7F7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7F7F7F"/>
                </a:solidFill>
              </a:rPr>
              <a:t>Su alta declinación otorga </a:t>
            </a:r>
            <a:r>
              <a:rPr lang="it-IT" sz="1200" b="1" dirty="0">
                <a:solidFill>
                  <a:srgbClr val="FF6600"/>
                </a:solidFill>
              </a:rPr>
              <a:t>flexibilidad</a:t>
            </a:r>
            <a:r>
              <a:rPr lang="it-IT" sz="1200" dirty="0">
                <a:solidFill>
                  <a:srgbClr val="7F7F7F"/>
                </a:solidFill>
              </a:rPr>
              <a:t> a la inserción de nuevas tecnologías </a:t>
            </a:r>
          </a:p>
        </p:txBody>
      </p:sp>
      <p:sp>
        <p:nvSpPr>
          <p:cNvPr id="10" name="Elipse 9"/>
          <p:cNvSpPr/>
          <p:nvPr/>
        </p:nvSpPr>
        <p:spPr>
          <a:xfrm>
            <a:off x="6583919" y="2490920"/>
            <a:ext cx="104078" cy="966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Elipse 12"/>
          <p:cNvSpPr/>
          <p:nvPr/>
        </p:nvSpPr>
        <p:spPr>
          <a:xfrm>
            <a:off x="7010398" y="2905927"/>
            <a:ext cx="104078" cy="966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/>
          <p:cNvSpPr/>
          <p:nvPr/>
        </p:nvSpPr>
        <p:spPr>
          <a:xfrm>
            <a:off x="7426708" y="3141626"/>
            <a:ext cx="104078" cy="966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Elipse 16"/>
          <p:cNvSpPr/>
          <p:nvPr/>
        </p:nvSpPr>
        <p:spPr>
          <a:xfrm>
            <a:off x="7794456" y="3263577"/>
            <a:ext cx="104078" cy="966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6687997" y="2223931"/>
            <a:ext cx="375425" cy="278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7028629" y="2042898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Cese de actividad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142320" y="2345154"/>
            <a:ext cx="167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Producción un año después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 flipV="1">
            <a:off x="7103322" y="2610659"/>
            <a:ext cx="193001" cy="278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FRASE SI2019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57" y="303929"/>
            <a:ext cx="1853198" cy="694026"/>
          </a:xfrm>
          <a:prstGeom prst="rect">
            <a:avLst/>
          </a:prstGeom>
        </p:spPr>
      </p:pic>
      <p:pic>
        <p:nvPicPr>
          <p:cNvPr id="22" name="Picture 5" descr="LOGO FIUBA SI2019-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04" y="491499"/>
            <a:ext cx="1037052" cy="409327"/>
          </a:xfrm>
          <a:prstGeom prst="rect">
            <a:avLst/>
          </a:prstGeom>
        </p:spPr>
      </p:pic>
      <p:pic>
        <p:nvPicPr>
          <p:cNvPr id="23" name="Picture 6" descr="LOGO CAI SI2019-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24" name="0 Imag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55" y="529925"/>
            <a:ext cx="1294249" cy="3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655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344</Words>
  <Application>Microsoft Office PowerPoint</Application>
  <PresentationFormat>Presentación en pantalla (16:9)</PresentationFormat>
  <Paragraphs>105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Verónica</cp:lastModifiedBy>
  <cp:revision>48</cp:revision>
  <dcterms:created xsi:type="dcterms:W3CDTF">2019-04-23T13:51:10Z</dcterms:created>
  <dcterms:modified xsi:type="dcterms:W3CDTF">2019-06-02T23:16:42Z</dcterms:modified>
</cp:coreProperties>
</file>